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64"/>
  </p:notesMasterIdLst>
  <p:handoutMasterIdLst>
    <p:handoutMasterId r:id="rId65"/>
  </p:handoutMasterIdLst>
  <p:sldIdLst>
    <p:sldId id="304" r:id="rId5"/>
    <p:sldId id="256" r:id="rId6"/>
    <p:sldId id="274" r:id="rId7"/>
    <p:sldId id="257" r:id="rId8"/>
    <p:sldId id="346" r:id="rId9"/>
    <p:sldId id="283" r:id="rId10"/>
    <p:sldId id="282" r:id="rId11"/>
    <p:sldId id="270" r:id="rId12"/>
    <p:sldId id="271" r:id="rId13"/>
    <p:sldId id="295" r:id="rId14"/>
    <p:sldId id="344" r:id="rId15"/>
    <p:sldId id="272" r:id="rId16"/>
    <p:sldId id="273" r:id="rId17"/>
    <p:sldId id="275" r:id="rId18"/>
    <p:sldId id="258" r:id="rId19"/>
    <p:sldId id="276" r:id="rId20"/>
    <p:sldId id="277" r:id="rId21"/>
    <p:sldId id="278" r:id="rId22"/>
    <p:sldId id="259" r:id="rId23"/>
    <p:sldId id="260" r:id="rId24"/>
    <p:sldId id="261" r:id="rId25"/>
    <p:sldId id="264" r:id="rId26"/>
    <p:sldId id="347" r:id="rId27"/>
    <p:sldId id="297" r:id="rId28"/>
    <p:sldId id="267" r:id="rId29"/>
    <p:sldId id="268" r:id="rId30"/>
    <p:sldId id="269" r:id="rId31"/>
    <p:sldId id="266" r:id="rId32"/>
    <p:sldId id="265" r:id="rId33"/>
    <p:sldId id="262" r:id="rId34"/>
    <p:sldId id="263" r:id="rId35"/>
    <p:sldId id="353" r:id="rId36"/>
    <p:sldId id="354" r:id="rId37"/>
    <p:sldId id="279" r:id="rId38"/>
    <p:sldId id="280" r:id="rId39"/>
    <p:sldId id="349" r:id="rId40"/>
    <p:sldId id="281" r:id="rId41"/>
    <p:sldId id="284" r:id="rId42"/>
    <p:sldId id="299" r:id="rId43"/>
    <p:sldId id="285" r:id="rId44"/>
    <p:sldId id="348" r:id="rId45"/>
    <p:sldId id="296" r:id="rId46"/>
    <p:sldId id="286" r:id="rId47"/>
    <p:sldId id="287" r:id="rId48"/>
    <p:sldId id="355" r:id="rId49"/>
    <p:sldId id="288" r:id="rId50"/>
    <p:sldId id="289" r:id="rId51"/>
    <p:sldId id="350" r:id="rId52"/>
    <p:sldId id="290" r:id="rId53"/>
    <p:sldId id="291" r:id="rId54"/>
    <p:sldId id="292" r:id="rId55"/>
    <p:sldId id="293" r:id="rId56"/>
    <p:sldId id="294" r:id="rId57"/>
    <p:sldId id="298" r:id="rId58"/>
    <p:sldId id="300" r:id="rId59"/>
    <p:sldId id="302" r:id="rId60"/>
    <p:sldId id="351" r:id="rId61"/>
    <p:sldId id="303" r:id="rId62"/>
    <p:sldId id="343" r:id="rId6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7104" userDrawn="1">
          <p15:clr>
            <a:srgbClr val="A4A3A4"/>
          </p15:clr>
        </p15:guide>
        <p15:guide id="3" orient="horz" pos="40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734F"/>
    <a:srgbClr val="660000"/>
    <a:srgbClr val="0432FF"/>
    <a:srgbClr val="00FDFF"/>
    <a:srgbClr val="FF7361"/>
    <a:srgbClr val="3E6A0A"/>
    <a:srgbClr val="FFE2FF"/>
    <a:srgbClr val="FF6314"/>
    <a:srgbClr val="146A11"/>
    <a:srgbClr val="1C8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4662" autoAdjust="0"/>
  </p:normalViewPr>
  <p:slideViewPr>
    <p:cSldViewPr snapToGrid="0" showGuides="1">
      <p:cViewPr varScale="1">
        <p:scale>
          <a:sx n="78" d="100"/>
          <a:sy n="78" d="100"/>
        </p:scale>
        <p:origin x="552" y="250"/>
      </p:cViewPr>
      <p:guideLst>
        <p:guide orient="horz" pos="3456"/>
        <p:guide pos="7104"/>
        <p:guide orient="horz" pos="402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4CF97D64-3292-4273-8530-02B2FA056598}" type="datetimeFigureOut">
              <a:rPr lang="en-US" smtClean="0"/>
              <a:t>7/16/2025</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A6969B9-F3EC-4F12-BC82-5946B1135C98}" type="slidenum">
              <a:rPr lang="en-US" smtClean="0"/>
              <a:t>‹#›</a:t>
            </a:fld>
            <a:endParaRPr lang="en-US"/>
          </a:p>
        </p:txBody>
      </p:sp>
    </p:spTree>
    <p:extLst>
      <p:ext uri="{BB962C8B-B14F-4D97-AF65-F5344CB8AC3E}">
        <p14:creationId xmlns:p14="http://schemas.microsoft.com/office/powerpoint/2010/main" val="28658897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85DBFA19-ECE9-44F2-9038-9314DD4CA1D0}" type="datetimeFigureOut">
              <a:rPr lang="en-US" smtClean="0"/>
              <a:t>7/16/2025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9A36A58D-550B-4064-9B7A-FDEF76AE7163}" type="slidenum">
              <a:rPr lang="en-US" smtClean="0"/>
              <a:t>‹#›</a:t>
            </a:fld>
            <a:endParaRPr lang="en-US"/>
          </a:p>
        </p:txBody>
      </p:sp>
    </p:spTree>
    <p:extLst>
      <p:ext uri="{BB962C8B-B14F-4D97-AF65-F5344CB8AC3E}">
        <p14:creationId xmlns:p14="http://schemas.microsoft.com/office/powerpoint/2010/main" val="273864574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584919" y="4851400"/>
            <a:ext cx="2062562" cy="484749"/>
          </a:xfrm>
          <a:prstGeom prst="rect">
            <a:avLst/>
          </a:prstGeom>
        </p:spPr>
      </p:pic>
    </p:spTree>
    <p:extLst>
      <p:ext uri="{BB962C8B-B14F-4D97-AF65-F5344CB8AC3E}">
        <p14:creationId xmlns:p14="http://schemas.microsoft.com/office/powerpoint/2010/main" val="1667785302"/>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9E06EECB-CC6A-7E45-856C-EF949922C13E}"/>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304A908-848E-B645-A09A-48335DEB391A}"/>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0A4684AC-C116-0A49-B9DE-2C0D9D7923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BFBE38C7-269E-C442-B9F6-7516C489A1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79785A3B-837A-074B-9B6C-0D1A78FE0245}"/>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88540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E2FEFA64-8100-0A43-BB01-C116AD1461C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D3F59980-FBD2-3548-9625-C25D9EC160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1" name="Picture 10">
            <a:extLst>
              <a:ext uri="{FF2B5EF4-FFF2-40B4-BE49-F238E27FC236}">
                <a16:creationId xmlns:a16="http://schemas.microsoft.com/office/drawing/2014/main" id="{5FF2F03A-F0F6-C043-B682-A40BC6DC38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2" name="Rectangle 11">
            <a:extLst>
              <a:ext uri="{FF2B5EF4-FFF2-40B4-BE49-F238E27FC236}">
                <a16:creationId xmlns:a16="http://schemas.microsoft.com/office/drawing/2014/main" id="{E3ADA41B-C4D5-054F-93D2-8AF0BAC8FD4F}"/>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531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B579AE9-0F7F-9B02-8654-B34CF1575CFE}"/>
              </a:ext>
            </a:extLst>
          </p:cNvPr>
          <p:cNvSpPr>
            <a:spLocks noGrp="1" noChangeArrowheads="1"/>
          </p:cNvSpPr>
          <p:nvPr>
            <p:ph type="dt" sz="half" idx="10"/>
          </p:nvPr>
        </p:nvSpPr>
        <p:spPr>
          <a:ln/>
        </p:spPr>
        <p:txBody>
          <a:bodyPr/>
          <a:lstStyle>
            <a:lvl1pPr>
              <a:defRPr/>
            </a:lvl1pPr>
          </a:lstStyle>
          <a:p>
            <a:pPr>
              <a:defRPr/>
            </a:pPr>
            <a:fld id="{5A801C11-FDEC-4BF2-BA81-07C6A5932913}" type="datetimeFigureOut">
              <a:rPr lang="en-US"/>
              <a:pPr>
                <a:defRPr/>
              </a:pPr>
              <a:t>7/16/2025</a:t>
            </a:fld>
            <a:endParaRPr lang="en-US" dirty="0"/>
          </a:p>
        </p:txBody>
      </p:sp>
      <p:sp>
        <p:nvSpPr>
          <p:cNvPr id="4" name="Rectangle 5">
            <a:extLst>
              <a:ext uri="{FF2B5EF4-FFF2-40B4-BE49-F238E27FC236}">
                <a16:creationId xmlns:a16="http://schemas.microsoft.com/office/drawing/2014/main" id="{71A044E0-B85C-2B85-7A42-C8C4AB6970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A878BDB-A3C7-DD24-0B2F-573F5BA96970}"/>
              </a:ext>
            </a:extLst>
          </p:cNvPr>
          <p:cNvSpPr>
            <a:spLocks noGrp="1" noChangeArrowheads="1"/>
          </p:cNvSpPr>
          <p:nvPr>
            <p:ph type="sldNum" sz="quarter" idx="12"/>
          </p:nvPr>
        </p:nvSpPr>
        <p:spPr>
          <a:ln/>
        </p:spPr>
        <p:txBody>
          <a:bodyPr/>
          <a:lstStyle>
            <a:lvl1pPr>
              <a:defRPr/>
            </a:lvl1pPr>
          </a:lstStyle>
          <a:p>
            <a:fld id="{32E97BF9-710C-4448-8E1D-D7D491F438D4}" type="slidenum">
              <a:rPr lang="en-US" altLang="en-US"/>
              <a:pPr/>
              <a:t>‹#›</a:t>
            </a:fld>
            <a:endParaRPr lang="en-US" altLang="en-US"/>
          </a:p>
        </p:txBody>
      </p:sp>
    </p:spTree>
    <p:extLst>
      <p:ext uri="{BB962C8B-B14F-4D97-AF65-F5344CB8AC3E}">
        <p14:creationId xmlns:p14="http://schemas.microsoft.com/office/powerpoint/2010/main" val="202580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102DD11-7879-2B89-552B-CEE7C8B07200}"/>
              </a:ext>
            </a:extLst>
          </p:cNvPr>
          <p:cNvSpPr>
            <a:spLocks noGrp="1" noChangeArrowheads="1"/>
          </p:cNvSpPr>
          <p:nvPr>
            <p:ph type="dt" sz="half" idx="10"/>
          </p:nvPr>
        </p:nvSpPr>
        <p:spPr>
          <a:ln/>
        </p:spPr>
        <p:txBody>
          <a:bodyPr/>
          <a:lstStyle>
            <a:lvl1pPr>
              <a:defRPr/>
            </a:lvl1pPr>
          </a:lstStyle>
          <a:p>
            <a:pPr>
              <a:defRPr/>
            </a:pPr>
            <a:fld id="{16E81B55-789C-4D38-BCFE-64C4F9532E99}" type="datetimeFigureOut">
              <a:rPr lang="en-US"/>
              <a:pPr>
                <a:defRPr/>
              </a:pPr>
              <a:t>7/16/2025</a:t>
            </a:fld>
            <a:endParaRPr lang="en-US" dirty="0"/>
          </a:p>
        </p:txBody>
      </p:sp>
      <p:sp>
        <p:nvSpPr>
          <p:cNvPr id="3" name="Rectangle 5">
            <a:extLst>
              <a:ext uri="{FF2B5EF4-FFF2-40B4-BE49-F238E27FC236}">
                <a16:creationId xmlns:a16="http://schemas.microsoft.com/office/drawing/2014/main" id="{24BAFA02-79BF-591D-60D2-3501E8D8C4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1F5F756-9A5F-263D-B121-91E4491F2D8D}"/>
              </a:ext>
            </a:extLst>
          </p:cNvPr>
          <p:cNvSpPr>
            <a:spLocks noGrp="1" noChangeArrowheads="1"/>
          </p:cNvSpPr>
          <p:nvPr>
            <p:ph type="sldNum" sz="quarter" idx="12"/>
          </p:nvPr>
        </p:nvSpPr>
        <p:spPr>
          <a:ln/>
        </p:spPr>
        <p:txBody>
          <a:bodyPr/>
          <a:lstStyle>
            <a:lvl1pPr>
              <a:defRPr/>
            </a:lvl1pPr>
          </a:lstStyle>
          <a:p>
            <a:fld id="{5039BA78-05A3-43EC-A97C-BEB741AFB916}" type="slidenum">
              <a:rPr lang="en-US" altLang="en-US"/>
              <a:pPr/>
              <a:t>‹#›</a:t>
            </a:fld>
            <a:endParaRPr lang="en-US" altLang="en-US"/>
          </a:p>
        </p:txBody>
      </p:sp>
    </p:spTree>
    <p:extLst>
      <p:ext uri="{BB962C8B-B14F-4D97-AF65-F5344CB8AC3E}">
        <p14:creationId xmlns:p14="http://schemas.microsoft.com/office/powerpoint/2010/main" val="630511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2209800"/>
            <a:ext cx="508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209800"/>
            <a:ext cx="508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3FE715A-3C20-55F3-0EC2-453AB8E68E63}"/>
              </a:ext>
            </a:extLst>
          </p:cNvPr>
          <p:cNvSpPr>
            <a:spLocks noGrp="1" noChangeArrowheads="1"/>
          </p:cNvSpPr>
          <p:nvPr>
            <p:ph type="dt" sz="half" idx="10"/>
          </p:nvPr>
        </p:nvSpPr>
        <p:spPr>
          <a:ln/>
        </p:spPr>
        <p:txBody>
          <a:bodyPr/>
          <a:lstStyle>
            <a:lvl1pPr>
              <a:defRPr/>
            </a:lvl1pPr>
          </a:lstStyle>
          <a:p>
            <a:pPr>
              <a:defRPr/>
            </a:pPr>
            <a:fld id="{5FC0C9B7-944B-4762-A9FE-C1A6B5FED284}" type="datetimeFigureOut">
              <a:rPr lang="en-US"/>
              <a:pPr>
                <a:defRPr/>
              </a:pPr>
              <a:t>7/16/2025</a:t>
            </a:fld>
            <a:endParaRPr lang="en-US" dirty="0"/>
          </a:p>
        </p:txBody>
      </p:sp>
      <p:sp>
        <p:nvSpPr>
          <p:cNvPr id="6" name="Rectangle 5">
            <a:extLst>
              <a:ext uri="{FF2B5EF4-FFF2-40B4-BE49-F238E27FC236}">
                <a16:creationId xmlns:a16="http://schemas.microsoft.com/office/drawing/2014/main" id="{9610DF9E-0CF9-0D99-B16C-B49F7F7DCB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9A7B707-FF8B-7315-37CF-DBFBCB0AD6D8}"/>
              </a:ext>
            </a:extLst>
          </p:cNvPr>
          <p:cNvSpPr>
            <a:spLocks noGrp="1" noChangeArrowheads="1"/>
          </p:cNvSpPr>
          <p:nvPr>
            <p:ph type="sldNum" sz="quarter" idx="12"/>
          </p:nvPr>
        </p:nvSpPr>
        <p:spPr>
          <a:ln/>
        </p:spPr>
        <p:txBody>
          <a:bodyPr/>
          <a:lstStyle>
            <a:lvl1pPr>
              <a:defRPr/>
            </a:lvl1pPr>
          </a:lstStyle>
          <a:p>
            <a:fld id="{783B7A4A-4568-467F-864B-C7CDA1625E9F}" type="slidenum">
              <a:rPr lang="en-US" altLang="en-US"/>
              <a:pPr/>
              <a:t>‹#›</a:t>
            </a:fld>
            <a:endParaRPr lang="en-US" altLang="en-US"/>
          </a:p>
        </p:txBody>
      </p:sp>
    </p:spTree>
    <p:extLst>
      <p:ext uri="{BB962C8B-B14F-4D97-AF65-F5344CB8AC3E}">
        <p14:creationId xmlns:p14="http://schemas.microsoft.com/office/powerpoint/2010/main" val="3344074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v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0546" y="5729663"/>
            <a:ext cx="2332454" cy="548180"/>
          </a:xfrm>
          <a:prstGeom prst="rect">
            <a:avLst/>
          </a:prstGeom>
        </p:spPr>
      </p:pic>
    </p:spTree>
    <p:extLst>
      <p:ext uri="{BB962C8B-B14F-4D97-AF65-F5344CB8AC3E}">
        <p14:creationId xmlns:p14="http://schemas.microsoft.com/office/powerpoint/2010/main" val="245594631"/>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v3">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28472"/>
          <a:stretch/>
        </p:blipFill>
        <p:spPr>
          <a:xfrm>
            <a:off x="0" y="0"/>
            <a:ext cx="39243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3530600" y="-101600"/>
            <a:ext cx="8661400" cy="6959600"/>
          </a:xfrm>
          <a:prstGeom prst="rect">
            <a:avLst/>
          </a:prstGeom>
          <a:solidFill>
            <a:schemeClr val="accent1">
              <a:alpha val="3690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4711700" y="3426568"/>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4711700" y="1751526"/>
            <a:ext cx="6743700" cy="14478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800600" y="5067652"/>
            <a:ext cx="2332452" cy="548180"/>
          </a:xfrm>
          <a:prstGeom prst="rect">
            <a:avLst/>
          </a:prstGeom>
        </p:spPr>
      </p:pic>
    </p:spTree>
    <p:extLst>
      <p:ext uri="{BB962C8B-B14F-4D97-AF65-F5344CB8AC3E}">
        <p14:creationId xmlns:p14="http://schemas.microsoft.com/office/powerpoint/2010/main" val="2018642404"/>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2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26F2C04-C97C-2A42-86B8-6666E489A80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914400" y="1825625"/>
            <a:ext cx="10439400" cy="3752215"/>
          </a:xfrm>
        </p:spPr>
        <p:txBody>
          <a:bodyPr>
            <a:normAutofit/>
          </a:bodyPr>
          <a:lstStyle>
            <a:lvl1pPr>
              <a:lnSpc>
                <a:spcPct val="100000"/>
              </a:lnSpc>
              <a:defRPr sz="2400">
                <a:solidFill>
                  <a:schemeClr val="tx1"/>
                </a:solidFill>
                <a:latin typeface="Segoe UI" panose="020B0502040204020203" pitchFamily="34" charset="0"/>
                <a:cs typeface="Segoe UI" panose="020B0502040204020203" pitchFamily="34" charset="0"/>
              </a:defRPr>
            </a:lvl1pPr>
            <a:lvl2pPr>
              <a:lnSpc>
                <a:spcPct val="100000"/>
              </a:lnSpc>
              <a:defRPr sz="2000">
                <a:solidFill>
                  <a:schemeClr val="tx1"/>
                </a:solidFill>
                <a:latin typeface="Segoe UI" panose="020B0502040204020203" pitchFamily="34" charset="0"/>
                <a:cs typeface="Segoe UI" panose="020B0502040204020203" pitchFamily="34" charset="0"/>
              </a:defRPr>
            </a:lvl2pPr>
            <a:lvl3pPr>
              <a:lnSpc>
                <a:spcPct val="100000"/>
              </a:lnSpc>
              <a:defRPr sz="2000">
                <a:solidFill>
                  <a:schemeClr val="tx1"/>
                </a:solidFill>
                <a:latin typeface="Segoe UI" panose="020B0502040204020203" pitchFamily="34" charset="0"/>
                <a:cs typeface="Segoe UI" panose="020B0502040204020203" pitchFamily="34" charset="0"/>
              </a:defRPr>
            </a:lvl3pPr>
            <a:lvl4pPr>
              <a:lnSpc>
                <a:spcPct val="100000"/>
              </a:lnSpc>
              <a:defRPr sz="2000">
                <a:solidFill>
                  <a:schemeClr val="tx1"/>
                </a:solidFill>
                <a:latin typeface="Segoe UI" panose="020B0502040204020203" pitchFamily="34" charset="0"/>
                <a:cs typeface="Segoe UI" panose="020B0502040204020203" pitchFamily="34" charset="0"/>
              </a:defRPr>
            </a:lvl4pPr>
            <a:lvl5pPr>
              <a:lnSpc>
                <a:spcPct val="100000"/>
              </a:lnSpc>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p>
            <a:fld id="{6D34FDA3-2B15-4C9C-B677-C441CD8315A2}" type="slidenum">
              <a:rPr lang="en-US" smtClean="0"/>
              <a:t>‹#›</a:t>
            </a:fld>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F3305E83-A931-9345-BA85-1506D12C90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2" name="Picture 11">
            <a:extLst>
              <a:ext uri="{FF2B5EF4-FFF2-40B4-BE49-F238E27FC236}">
                <a16:creationId xmlns:a16="http://schemas.microsoft.com/office/drawing/2014/main" id="{89215372-2023-7C48-838C-17D9AF9982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5" name="Rectangle 14">
            <a:extLst>
              <a:ext uri="{FF2B5EF4-FFF2-40B4-BE49-F238E27FC236}">
                <a16:creationId xmlns:a16="http://schemas.microsoft.com/office/drawing/2014/main" id="{34F18419-E4DD-6B41-ACF3-63A713B351C6}"/>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4036191"/>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71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ont.">
    <p:spTree>
      <p:nvGrpSpPr>
        <p:cNvPr id="1" name=""/>
        <p:cNvGrpSpPr/>
        <p:nvPr/>
      </p:nvGrpSpPr>
      <p:grpSpPr>
        <a:xfrm>
          <a:off x="0" y="0"/>
          <a:ext cx="0" cy="0"/>
          <a:chOff x="0" y="0"/>
          <a:chExt cx="0" cy="0"/>
        </a:xfrm>
      </p:grpSpPr>
      <p:sp>
        <p:nvSpPr>
          <p:cNvPr id="8" name="TextBox 7"/>
          <p:cNvSpPr txBox="1"/>
          <p:nvPr userDrawn="1"/>
        </p:nvSpPr>
        <p:spPr>
          <a:xfrm>
            <a:off x="1123116" y="1234937"/>
            <a:ext cx="10542857" cy="400110"/>
          </a:xfrm>
          <a:prstGeom prst="rect">
            <a:avLst/>
          </a:prstGeom>
          <a:noFill/>
        </p:spPr>
        <p:txBody>
          <a:bodyPr wrap="square" rtlCol="0">
            <a:spAutoFit/>
          </a:bodyPr>
          <a:lstStyle/>
          <a:p>
            <a:pPr algn="r"/>
            <a:r>
              <a:rPr lang="en-US" sz="2000" dirty="0">
                <a:solidFill>
                  <a:srgbClr val="660000"/>
                </a:solidFill>
                <a:latin typeface="Segoe UI" panose="020B0502040204020203" pitchFamily="34" charset="0"/>
                <a:ea typeface="Segoe UI Black" panose="020B0A02040204020203" pitchFamily="34" charset="0"/>
                <a:cs typeface="Segoe UI" panose="020B0502040204020203" pitchFamily="34" charset="0"/>
              </a:rPr>
              <a:t>cont.</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10" name="Rectangle 9">
            <a:extLst>
              <a:ext uri="{FF2B5EF4-FFF2-40B4-BE49-F238E27FC236}">
                <a16:creationId xmlns:a16="http://schemas.microsoft.com/office/drawing/2014/main" id="{02287685-0FFE-0546-96DA-22E031C6DF40}"/>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6717186-7540-954F-8B33-0065FCFDD218}"/>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2" name="Content Placeholder 2">
            <a:extLst>
              <a:ext uri="{FF2B5EF4-FFF2-40B4-BE49-F238E27FC236}">
                <a16:creationId xmlns:a16="http://schemas.microsoft.com/office/drawing/2014/main" id="{F9108958-4714-DC41-8781-2AAF58355EFE}"/>
              </a:ext>
            </a:extLst>
          </p:cNvPr>
          <p:cNvSpPr>
            <a:spLocks noGrp="1"/>
          </p:cNvSpPr>
          <p:nvPr>
            <p:ph idx="1"/>
          </p:nvPr>
        </p:nvSpPr>
        <p:spPr>
          <a:xfrm>
            <a:off x="914400" y="1825625"/>
            <a:ext cx="10439400" cy="3752215"/>
          </a:xfrm>
        </p:spPr>
        <p:txBody>
          <a:bodyPr>
            <a:normAutofit/>
          </a:bodyPr>
          <a:lstStyle>
            <a:lvl1pPr>
              <a:defRPr sz="240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descr="A black and white logo&#10;&#10;Description automatically generated with medium confidence">
            <a:extLst>
              <a:ext uri="{FF2B5EF4-FFF2-40B4-BE49-F238E27FC236}">
                <a16:creationId xmlns:a16="http://schemas.microsoft.com/office/drawing/2014/main" id="{38379BB2-48CC-1745-8F5A-DCCD252093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7" name="Picture 16">
            <a:extLst>
              <a:ext uri="{FF2B5EF4-FFF2-40B4-BE49-F238E27FC236}">
                <a16:creationId xmlns:a16="http://schemas.microsoft.com/office/drawing/2014/main" id="{96FA421E-DCC1-434B-B383-3EF9DC742D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8" name="Rectangle 17">
            <a:extLst>
              <a:ext uri="{FF2B5EF4-FFF2-40B4-BE49-F238E27FC236}">
                <a16:creationId xmlns:a16="http://schemas.microsoft.com/office/drawing/2014/main" id="{36F1D6CF-3759-2744-A327-133E3C1E1670}"/>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230595"/>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0D42D703-458F-D544-A171-2B6C630284B5}"/>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1B9EC3E-0AEB-A240-B5B5-B22738051C4C}"/>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81D01C33-1EA5-754E-A6B8-2C776A899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D118760E-9BAD-C84B-A197-C6118DD52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B9793F89-0A26-6741-B14D-59F474A9268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032444"/>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bg1">
                    <a:lumMod val="50000"/>
                  </a:schemeClr>
                </a:solidFill>
                <a:latin typeface="Segoe UI" panose="020B0502040204020203" pitchFamily="34" charset="0"/>
                <a:cs typeface="Segoe UI" panose="020B0502040204020203" pitchFamily="34" charset="0"/>
              </a:defRPr>
            </a:lvl2pPr>
            <a:lvl3pPr>
              <a:defRPr sz="2000">
                <a:solidFill>
                  <a:schemeClr val="bg1">
                    <a:lumMod val="50000"/>
                  </a:schemeClr>
                </a:solidFill>
                <a:latin typeface="Segoe UI" panose="020B0502040204020203" pitchFamily="34" charset="0"/>
                <a:cs typeface="Segoe UI" panose="020B0502040204020203" pitchFamily="34" charset="0"/>
              </a:defRPr>
            </a:lvl3pPr>
            <a:lvl4pPr>
              <a:defRPr sz="2000">
                <a:solidFill>
                  <a:schemeClr val="bg1">
                    <a:lumMod val="50000"/>
                  </a:schemeClr>
                </a:solidFill>
                <a:latin typeface="Segoe UI" panose="020B0502040204020203" pitchFamily="34" charset="0"/>
                <a:cs typeface="Segoe UI" panose="020B0502040204020203" pitchFamily="34" charset="0"/>
              </a:defRPr>
            </a:lvl4pPr>
            <a:lvl5pPr>
              <a:defRPr sz="2000">
                <a:solidFill>
                  <a:schemeClr val="bg1">
                    <a:lumMod val="50000"/>
                  </a:schemeClr>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1D3B941F-6A09-DE46-A4AF-C3BB30E35249}"/>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3C9EDCF6-8246-6347-8822-9949A43E001D}"/>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68009889-B1C2-2A43-A911-6D16297510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90356079-81C5-284D-B80A-821C1B5A89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23605003-AE30-0E4E-B695-7EB7CAABB822}"/>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017962"/>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5105400" cy="3708719"/>
          </a:xfrm>
        </p:spPr>
        <p:txBody>
          <a:bodyPr/>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tx1"/>
                </a:solidFill>
                <a:latin typeface="Segoe UI" panose="020B0502040204020203" pitchFamily="34" charset="0"/>
                <a:cs typeface="Segoe UI" panose="020B0502040204020203" pitchFamily="34" charset="0"/>
              </a:defRPr>
            </a:lvl2pPr>
            <a:lvl3pPr>
              <a:defRPr sz="1800">
                <a:solidFill>
                  <a:schemeClr val="tx1"/>
                </a:solidFill>
                <a:latin typeface="Segoe UI" panose="020B0502040204020203" pitchFamily="34" charset="0"/>
                <a:cs typeface="Segoe UI" panose="020B0502040204020203" pitchFamily="34" charset="0"/>
              </a:defRPr>
            </a:lvl3pPr>
            <a:lvl4pPr>
              <a:defRPr sz="1800">
                <a:solidFill>
                  <a:schemeClr val="tx1"/>
                </a:solidFill>
                <a:latin typeface="Segoe UI" panose="020B0502040204020203" pitchFamily="34" charset="0"/>
                <a:cs typeface="Segoe UI" panose="020B0502040204020203" pitchFamily="34" charset="0"/>
              </a:defRPr>
            </a:lvl4pPr>
            <a:lvl5pPr>
              <a:defRPr sz="18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Content Placeholder 3"/>
          <p:cNvSpPr>
            <a:spLocks noGrp="1"/>
          </p:cNvSpPr>
          <p:nvPr>
            <p:ph sz="half" idx="2"/>
          </p:nvPr>
        </p:nvSpPr>
        <p:spPr>
          <a:xfrm>
            <a:off x="6425184" y="1825626"/>
            <a:ext cx="4928616"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AAE25D5-B8B3-7144-9618-2563870FA648}"/>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12472329-D95D-D045-A062-CEDEE17ACF7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2FC57E0-9B2E-1E40-B804-80321378A8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98E1125C-9541-844E-B674-5CCBFAF159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9EE6F30D-E6C9-B24B-B562-4AD935C7A37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11795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3666744" cy="3708719"/>
          </a:xfrm>
          <a:solidFill>
            <a:srgbClr val="004165">
              <a:alpha val="20000"/>
            </a:srgbClr>
          </a:solidFill>
        </p:spPr>
        <p:txBody>
          <a:bodyPr lIns="228600" tIns="228600" rIns="228600" bIns="228600"/>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bg1">
                    <a:lumMod val="50000"/>
                  </a:schemeClr>
                </a:solidFill>
                <a:latin typeface="Segoe UI" panose="020B0502040204020203" pitchFamily="34" charset="0"/>
                <a:cs typeface="Segoe UI" panose="020B0502040204020203" pitchFamily="34" charset="0"/>
              </a:defRPr>
            </a:lvl2pPr>
            <a:lvl3pPr>
              <a:defRPr sz="1800">
                <a:solidFill>
                  <a:schemeClr val="bg1">
                    <a:lumMod val="50000"/>
                  </a:schemeClr>
                </a:solidFill>
                <a:latin typeface="Segoe UI" panose="020B0502040204020203" pitchFamily="34" charset="0"/>
                <a:cs typeface="Segoe UI" panose="020B0502040204020203" pitchFamily="34" charset="0"/>
              </a:defRPr>
            </a:lvl3pPr>
            <a:lvl4pPr>
              <a:defRPr sz="1800">
                <a:solidFill>
                  <a:schemeClr val="bg1">
                    <a:lumMod val="50000"/>
                  </a:schemeClr>
                </a:solidFill>
                <a:latin typeface="Segoe UI" panose="020B0502040204020203" pitchFamily="34" charset="0"/>
                <a:cs typeface="Segoe UI" panose="020B0502040204020203" pitchFamily="34" charset="0"/>
              </a:defRPr>
            </a:lvl4pPr>
            <a:lvl5pPr>
              <a:defRPr sz="1800">
                <a:solidFill>
                  <a:schemeClr val="bg1">
                    <a:lumMod val="50000"/>
                  </a:schemeClr>
                </a:solidFill>
                <a:latin typeface="Segoe UI" panose="020B0502040204020203" pitchFamily="34" charset="0"/>
                <a:cs typeface="Segoe UI" panose="020B0502040204020203" pitchFamily="34" charset="0"/>
              </a:defRPr>
            </a:lvl5pPr>
          </a:lstStyle>
          <a:p>
            <a:pPr lvl="0"/>
            <a:r>
              <a:rPr lang="en-US" dirty="0"/>
              <a:t>Click to edit Master text styles</a:t>
            </a:r>
          </a:p>
        </p:txBody>
      </p:sp>
      <p:sp>
        <p:nvSpPr>
          <p:cNvPr id="4" name="Content Placeholder 3"/>
          <p:cNvSpPr>
            <a:spLocks noGrp="1"/>
          </p:cNvSpPr>
          <p:nvPr>
            <p:ph sz="half" idx="2"/>
          </p:nvPr>
        </p:nvSpPr>
        <p:spPr>
          <a:xfrm>
            <a:off x="5010912" y="1825626"/>
            <a:ext cx="6342888"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07E277C-1379-554F-B485-DF62EF5565AF}"/>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AF65EC8B-3186-6D46-9410-50CB0538F86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AB553CE-4592-B14C-9E7A-AB571593A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5712D2EF-B0B1-BB4D-A57B-12EFFF73CA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D813DC8D-A194-C141-B4DC-9A65EDA2C4C1}"/>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730956"/>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DF29BAFB-157A-46F9-B4BB-2508FAAF550C}"/>
              </a:ext>
            </a:extLst>
          </p:cNvPr>
          <p:cNvSpPr>
            <a:spLocks noGrp="1"/>
          </p:cNvSpPr>
          <p:nvPr>
            <p:ph type="sldNum" sz="quarter" idx="4"/>
          </p:nvPr>
        </p:nvSpPr>
        <p:spPr>
          <a:xfrm>
            <a:off x="8610599" y="6356350"/>
            <a:ext cx="34288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FDA3-2B15-4C9C-B677-C441CD8315A2}" type="slidenum">
              <a:rPr lang="en-US" smtClean="0"/>
              <a:t>‹#›</a:t>
            </a:fld>
            <a:endParaRPr lang="en-US"/>
          </a:p>
        </p:txBody>
      </p:sp>
    </p:spTree>
    <p:extLst>
      <p:ext uri="{BB962C8B-B14F-4D97-AF65-F5344CB8AC3E}">
        <p14:creationId xmlns:p14="http://schemas.microsoft.com/office/powerpoint/2010/main" val="906510191"/>
      </p:ext>
    </p:extLst>
  </p:cSld>
  <p:clrMap bg1="lt1" tx1="dk1" bg2="lt2" tx2="dk2" accent1="accent1" accent2="accent2" accent3="accent3" accent4="accent4" accent5="accent5" accent6="accent6" hlink="hlink" folHlink="folHlink"/>
  <p:sldLayoutIdLst>
    <p:sldLayoutId id="2147483673" r:id="rId1"/>
    <p:sldLayoutId id="2147483694" r:id="rId2"/>
    <p:sldLayoutId id="2147483695" r:id="rId3"/>
    <p:sldLayoutId id="2147483674" r:id="rId4"/>
    <p:sldLayoutId id="2147483685" r:id="rId5"/>
    <p:sldLayoutId id="2147483686" r:id="rId6"/>
    <p:sldLayoutId id="2147483692" r:id="rId7"/>
    <p:sldLayoutId id="2147483688" r:id="rId8"/>
    <p:sldLayoutId id="2147483693" r:id="rId9"/>
    <p:sldLayoutId id="2147483690" r:id="rId10"/>
    <p:sldLayoutId id="2147483691" r:id="rId11"/>
    <p:sldLayoutId id="2147483696" r:id="rId12"/>
    <p:sldLayoutId id="2147483697" r:id="rId13"/>
    <p:sldLayoutId id="2147483698" r:id="rId14"/>
  </p:sldLayoutIdLst>
  <p:hf hdr="0" ftr="0" dt="0"/>
  <p:txStyles>
    <p:titleStyle>
      <a:lvl1pPr algn="l" defTabSz="914400" rtl="0" eaLnBrk="1" latinLnBrk="0" hangingPunct="1">
        <a:lnSpc>
          <a:spcPct val="90000"/>
        </a:lnSpc>
        <a:spcBef>
          <a:spcPct val="0"/>
        </a:spcBef>
        <a:buNone/>
        <a:defRPr sz="4400" b="0" i="0" kern="1200">
          <a:solidFill>
            <a:srgbClr val="660000"/>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i="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b="0" i="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A4640D-DE2B-8C45-884B-08D7CF9584B9}"/>
              </a:ext>
            </a:extLst>
          </p:cNvPr>
          <p:cNvSpPr>
            <a:spLocks noGrp="1"/>
          </p:cNvSpPr>
          <p:nvPr>
            <p:ph type="subTitle" idx="1"/>
          </p:nvPr>
        </p:nvSpPr>
        <p:spPr/>
        <p:txBody>
          <a:bodyPr/>
          <a:lstStyle/>
          <a:p>
            <a:r>
              <a:rPr lang="fr-FR" dirty="0"/>
              <a:t>Greg Griffiths </a:t>
            </a:r>
          </a:p>
          <a:p>
            <a:r>
              <a:rPr lang="fr-FR" sz="1800" dirty="0"/>
              <a:t>July 14, 2025</a:t>
            </a:r>
          </a:p>
          <a:p>
            <a:endParaRPr lang="en-US" dirty="0"/>
          </a:p>
        </p:txBody>
      </p:sp>
      <p:sp>
        <p:nvSpPr>
          <p:cNvPr id="3" name="Title 2">
            <a:extLst>
              <a:ext uri="{FF2B5EF4-FFF2-40B4-BE49-F238E27FC236}">
                <a16:creationId xmlns:a16="http://schemas.microsoft.com/office/drawing/2014/main" id="{EB69D106-8AD9-4843-955F-7E374E6B419F}"/>
              </a:ext>
            </a:extLst>
          </p:cNvPr>
          <p:cNvSpPr>
            <a:spLocks noGrp="1"/>
          </p:cNvSpPr>
          <p:nvPr>
            <p:ph type="ctrTitle"/>
          </p:nvPr>
        </p:nvSpPr>
        <p:spPr/>
        <p:txBody>
          <a:bodyPr>
            <a:normAutofit/>
          </a:bodyPr>
          <a:lstStyle/>
          <a:p>
            <a:r>
              <a:rPr lang="en-US" dirty="0"/>
              <a:t>Minnesota paid leave</a:t>
            </a:r>
            <a:br>
              <a:rPr lang="en-US" dirty="0"/>
            </a:br>
            <a:endParaRPr lang="en-US" dirty="0"/>
          </a:p>
        </p:txBody>
      </p:sp>
    </p:spTree>
    <p:extLst>
      <p:ext uri="{BB962C8B-B14F-4D97-AF65-F5344CB8AC3E}">
        <p14:creationId xmlns:p14="http://schemas.microsoft.com/office/powerpoint/2010/main" val="213297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Undocumented workers are</a:t>
            </a:r>
            <a:r>
              <a:rPr dirty="0"/>
              <a:t> covered.</a:t>
            </a:r>
          </a:p>
          <a:p>
            <a:endParaRPr dirty="0"/>
          </a:p>
          <a:p>
            <a:endParaRPr dirty="0"/>
          </a:p>
        </p:txBody>
      </p:sp>
      <p:sp>
        <p:nvSpPr>
          <p:cNvPr id="3" name="Title 2"/>
          <p:cNvSpPr>
            <a:spLocks noGrp="1"/>
          </p:cNvSpPr>
          <p:nvPr>
            <p:ph type="title"/>
          </p:nvPr>
        </p:nvSpPr>
        <p:spPr/>
        <p:txBody>
          <a:bodyPr/>
          <a:lstStyle/>
          <a:p>
            <a:r>
              <a:rPr dirty="0"/>
              <a:t>What about undocumented workers?</a:t>
            </a:r>
          </a:p>
        </p:txBody>
      </p:sp>
    </p:spTree>
    <p:extLst>
      <p:ext uri="{BB962C8B-B14F-4D97-AF65-F5344CB8AC3E}">
        <p14:creationId xmlns:p14="http://schemas.microsoft.com/office/powerpoint/2010/main" val="103354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EA479C-521F-5C03-ADFD-25A0A2DFB269}"/>
              </a:ext>
            </a:extLst>
          </p:cNvPr>
          <p:cNvSpPr>
            <a:spLocks noGrp="1"/>
          </p:cNvSpPr>
          <p:nvPr>
            <p:ph type="sldNum" sz="quarter" idx="12"/>
          </p:nvPr>
        </p:nvSpPr>
        <p:spPr/>
        <p:txBody>
          <a:bodyPr/>
          <a:lstStyle/>
          <a:p>
            <a:fld id="{5039BA78-05A3-43EC-A97C-BEB741AFB916}" type="slidenum">
              <a:rPr lang="en-US" altLang="en-US" smtClean="0"/>
              <a:pPr/>
              <a:t>11</a:t>
            </a:fld>
            <a:endParaRPr lang="en-US" altLang="en-US"/>
          </a:p>
        </p:txBody>
      </p:sp>
      <p:sp>
        <p:nvSpPr>
          <p:cNvPr id="4" name="TextBox 3">
            <a:extLst>
              <a:ext uri="{FF2B5EF4-FFF2-40B4-BE49-F238E27FC236}">
                <a16:creationId xmlns:a16="http://schemas.microsoft.com/office/drawing/2014/main" id="{F60EA045-A8B0-BB73-15A2-4A0B59068045}"/>
              </a:ext>
            </a:extLst>
          </p:cNvPr>
          <p:cNvSpPr txBox="1"/>
          <p:nvPr/>
        </p:nvSpPr>
        <p:spPr>
          <a:xfrm>
            <a:off x="982494" y="651754"/>
            <a:ext cx="8159073" cy="1938992"/>
          </a:xfrm>
          <a:prstGeom prst="rect">
            <a:avLst/>
          </a:prstGeom>
          <a:noFill/>
        </p:spPr>
        <p:txBody>
          <a:bodyPr wrap="square">
            <a:spAutoFit/>
          </a:bodyPr>
          <a:lstStyle/>
          <a:p>
            <a:r>
              <a:rPr lang="en-US" sz="3600" dirty="0">
                <a:solidFill>
                  <a:schemeClr val="accent2"/>
                </a:solidFill>
                <a:latin typeface="Segoe UI" panose="020B0502040204020203" pitchFamily="34" charset="0"/>
                <a:cs typeface="Segoe UI" panose="020B0502040204020203" pitchFamily="34" charset="0"/>
              </a:rPr>
              <a:t>What about seasonal workers?</a:t>
            </a:r>
          </a:p>
          <a:p>
            <a:endParaRPr lang="en-US" sz="3600" dirty="0">
              <a:solidFill>
                <a:schemeClr val="accent2"/>
              </a:solidFill>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2400" dirty="0"/>
              <a:t>Seasonal workers are not covered.  </a:t>
            </a:r>
          </a:p>
          <a:p>
            <a:pPr marL="285750" indent="-285750">
              <a:buFont typeface="Arial" panose="020B0604020202020204" pitchFamily="34" charset="0"/>
              <a:buChar char="•"/>
            </a:pPr>
            <a:r>
              <a:rPr lang="en-US" sz="2400" dirty="0"/>
              <a:t>Defined as less than 150 days in 12 consecutive months.</a:t>
            </a:r>
          </a:p>
        </p:txBody>
      </p:sp>
    </p:spTree>
    <p:extLst>
      <p:ext uri="{BB962C8B-B14F-4D97-AF65-F5344CB8AC3E}">
        <p14:creationId xmlns:p14="http://schemas.microsoft.com/office/powerpoint/2010/main" val="1435118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Part</a:t>
            </a:r>
            <a:r>
              <a:rPr lang="en-US" dirty="0"/>
              <a:t>-</a:t>
            </a:r>
            <a:r>
              <a:rPr dirty="0"/>
              <a:t>time employees are covered</a:t>
            </a:r>
            <a:r>
              <a:rPr lang="en-US" dirty="0"/>
              <a:t>.</a:t>
            </a:r>
            <a:endParaRPr dirty="0"/>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What about part-time employees?</a:t>
            </a:r>
          </a:p>
        </p:txBody>
      </p:sp>
    </p:spTree>
    <p:extLst>
      <p:ext uri="{BB962C8B-B14F-4D97-AF65-F5344CB8AC3E}">
        <p14:creationId xmlns:p14="http://schemas.microsoft.com/office/powerpoint/2010/main" val="3423068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They </a:t>
            </a:r>
            <a:r>
              <a:rPr lang="en-US" dirty="0"/>
              <a:t>must participate</a:t>
            </a:r>
            <a:r>
              <a:rPr dirty="0"/>
              <a:t>.</a:t>
            </a:r>
            <a:endParaRPr lang="en-US" dirty="0"/>
          </a:p>
          <a:p>
            <a:pPr marL="342900" indent="-342900">
              <a:buFont typeface="Arial" panose="020B0604020202020204" pitchFamily="34" charset="0"/>
              <a:buChar char="•"/>
            </a:pPr>
            <a:r>
              <a:rPr lang="en-US" dirty="0"/>
              <a:t>As noted previously, the federal government and tribal nations are not required to participate.</a:t>
            </a:r>
            <a:endParaRPr dirty="0"/>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What about municipalities and local government?</a:t>
            </a:r>
          </a:p>
        </p:txBody>
      </p:sp>
    </p:spTree>
    <p:extLst>
      <p:ext uri="{BB962C8B-B14F-4D97-AF65-F5344CB8AC3E}">
        <p14:creationId xmlns:p14="http://schemas.microsoft.com/office/powerpoint/2010/main" val="73842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Employers not covered by MN UI need to set up a separate account at DEED</a:t>
            </a:r>
            <a:r>
              <a:rPr lang="en-US" dirty="0"/>
              <a:t> for Paid Leave administration purposes</a:t>
            </a:r>
            <a:r>
              <a:rPr dirty="0"/>
              <a:t>.</a:t>
            </a:r>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rPr dirty="0"/>
              <a:t>What if </a:t>
            </a:r>
            <a:r>
              <a:rPr lang="en-US" dirty="0"/>
              <a:t>the employer is</a:t>
            </a:r>
            <a:r>
              <a:rPr dirty="0"/>
              <a:t> not covered by MN UI?</a:t>
            </a:r>
          </a:p>
        </p:txBody>
      </p:sp>
    </p:spTree>
    <p:extLst>
      <p:ext uri="{BB962C8B-B14F-4D97-AF65-F5344CB8AC3E}">
        <p14:creationId xmlns:p14="http://schemas.microsoft.com/office/powerpoint/2010/main" val="980051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Paid </a:t>
            </a:r>
            <a:r>
              <a:rPr lang="en-US" dirty="0"/>
              <a:t>L</a:t>
            </a:r>
            <a:r>
              <a:rPr dirty="0"/>
              <a:t>eave is funded by contributions or “premiums</a:t>
            </a:r>
            <a:r>
              <a:rPr lang="en-US" dirty="0"/>
              <a:t>,</a:t>
            </a:r>
            <a:r>
              <a:rPr dirty="0"/>
              <a:t>” which are collected from employers</a:t>
            </a:r>
            <a:r>
              <a:rPr lang="en-US" dirty="0"/>
              <a:t>.</a:t>
            </a:r>
            <a:endParaRPr dirty="0"/>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How is it funded?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Premiums are split </a:t>
            </a:r>
            <a:r>
              <a:rPr dirty="0"/>
              <a:t>between the employer and employee.  </a:t>
            </a:r>
            <a:endParaRPr lang="en-US" dirty="0"/>
          </a:p>
          <a:p>
            <a:pPr marL="342900" indent="-342900">
              <a:buFont typeface="Arial" panose="020B0604020202020204" pitchFamily="34" charset="0"/>
              <a:buChar char="•"/>
            </a:pPr>
            <a:r>
              <a:rPr dirty="0"/>
              <a:t>First year .88%.</a:t>
            </a:r>
            <a:r>
              <a:rPr lang="en-US" dirty="0"/>
              <a:t>  This is higher than originally proposed at .7%.</a:t>
            </a:r>
            <a:r>
              <a:rPr dirty="0"/>
              <a:t> </a:t>
            </a:r>
            <a:endParaRPr lang="en-US" dirty="0"/>
          </a:p>
          <a:p>
            <a:pPr marL="342900" indent="-342900">
              <a:buFont typeface="Arial" panose="020B0604020202020204" pitchFamily="34" charset="0"/>
              <a:buChar char="•"/>
            </a:pPr>
            <a:r>
              <a:rPr dirty="0"/>
              <a:t>Employers can elect to pay more than half up to the full amount.</a:t>
            </a:r>
          </a:p>
          <a:p>
            <a:endParaRPr dirty="0"/>
          </a:p>
        </p:txBody>
      </p:sp>
      <p:sp>
        <p:nvSpPr>
          <p:cNvPr id="3" name="Title 2"/>
          <p:cNvSpPr>
            <a:spLocks noGrp="1"/>
          </p:cNvSpPr>
          <p:nvPr>
            <p:ph type="title"/>
          </p:nvPr>
        </p:nvSpPr>
        <p:spPr/>
        <p:txBody>
          <a:bodyPr/>
          <a:lstStyle/>
          <a:p>
            <a:r>
              <a:t>Who pays the premium?</a:t>
            </a:r>
          </a:p>
        </p:txBody>
      </p:sp>
    </p:spTree>
    <p:extLst>
      <p:ext uri="{BB962C8B-B14F-4D97-AF65-F5344CB8AC3E}">
        <p14:creationId xmlns:p14="http://schemas.microsoft.com/office/powerpoint/2010/main" val="3183383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DEED will set the premium amount each year based on the health of the fund.</a:t>
            </a:r>
          </a:p>
          <a:p>
            <a:pPr marL="342900" indent="-342900">
              <a:buFont typeface="Arial" panose="020B0604020202020204" pitchFamily="34" charset="0"/>
              <a:buChar char="•"/>
            </a:pPr>
            <a:r>
              <a:rPr lang="en-US" dirty="0"/>
              <a:t>Will the premiums go up?</a:t>
            </a:r>
          </a:p>
          <a:p>
            <a:pPr marL="342900" indent="-342900">
              <a:buFont typeface="Arial" panose="020B0604020202020204" pitchFamily="34" charset="0"/>
              <a:buChar char="•"/>
            </a:pPr>
            <a:r>
              <a:rPr lang="en-US" dirty="0"/>
              <a:t>Example: Colorado Paid Leave premium rates were .9% in 2024 and 2025.  </a:t>
            </a:r>
            <a:endParaRPr dirty="0"/>
          </a:p>
        </p:txBody>
      </p:sp>
      <p:sp>
        <p:nvSpPr>
          <p:cNvPr id="3" name="Title 2"/>
          <p:cNvSpPr>
            <a:spLocks noGrp="1"/>
          </p:cNvSpPr>
          <p:nvPr>
            <p:ph type="title"/>
          </p:nvPr>
        </p:nvSpPr>
        <p:spPr/>
        <p:txBody>
          <a:bodyPr/>
          <a:lstStyle/>
          <a:p>
            <a:r>
              <a:rPr dirty="0"/>
              <a:t>How is the premium set?</a:t>
            </a:r>
          </a:p>
        </p:txBody>
      </p:sp>
    </p:spTree>
    <p:extLst>
      <p:ext uri="{BB962C8B-B14F-4D97-AF65-F5344CB8AC3E}">
        <p14:creationId xmlns:p14="http://schemas.microsoft.com/office/powerpoint/2010/main" val="3513117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Those who employ 30 or fewer people with an average wage of less than 150% of the </a:t>
            </a:r>
            <a:r>
              <a:rPr lang="en-US" dirty="0"/>
              <a:t>statewide</a:t>
            </a:r>
            <a:r>
              <a:rPr dirty="0"/>
              <a:t> average weekly wage may qualify for a lower premium.</a:t>
            </a:r>
            <a:endParaRPr lang="en-US" dirty="0"/>
          </a:p>
          <a:p>
            <a:pPr marL="342900" indent="-342900">
              <a:buFont typeface="Arial" panose="020B0604020202020204" pitchFamily="34" charset="0"/>
              <a:buChar char="•"/>
            </a:pPr>
            <a:r>
              <a:rPr lang="en-US" dirty="0"/>
              <a:t>Small employer rate at 0.66% (consisting of a 0.22% employer contribution and a 0.44% employee contribution). </a:t>
            </a:r>
          </a:p>
          <a:p>
            <a:pPr marL="342900" indent="-342900">
              <a:buFont typeface="Arial" panose="020B0604020202020204" pitchFamily="34" charset="0"/>
              <a:buChar char="•"/>
            </a:pPr>
            <a:r>
              <a:rPr lang="en-US" dirty="0"/>
              <a:t>Employers will still have the option to pay for the entire amount.</a:t>
            </a:r>
            <a:endParaRPr dirty="0"/>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Is there a small employer premium?</a:t>
            </a:r>
          </a:p>
        </p:txBody>
      </p:sp>
    </p:spTree>
    <p:extLst>
      <p:ext uri="{BB962C8B-B14F-4D97-AF65-F5344CB8AC3E}">
        <p14:creationId xmlns:p14="http://schemas.microsoft.com/office/powerpoint/2010/main" val="177892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In addition to report</a:t>
            </a:r>
            <a:r>
              <a:rPr lang="en-US" dirty="0"/>
              <a:t>ing </a:t>
            </a:r>
            <a:r>
              <a:rPr dirty="0"/>
              <a:t>wage information and paying premiums, employers are responsible for keeping track of the leave and coordinating the leave with other employee benefits.</a:t>
            </a:r>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Leave administration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According to DEED, paid leave supports employees when they need it most and strengthens connections in families, communities, and workplaces.</a:t>
            </a:r>
            <a:endParaRPr lang="en-US" dirty="0"/>
          </a:p>
          <a:p>
            <a:pPr marL="342900" indent="-342900">
              <a:buFont typeface="Arial" panose="020B0604020202020204" pitchFamily="34" charset="0"/>
              <a:buChar char="•"/>
            </a:pPr>
            <a:r>
              <a:rPr lang="en-US" dirty="0"/>
              <a:t>The text of the law is Minnesota Statute Section 268B.</a:t>
            </a:r>
            <a:endParaRPr dirty="0"/>
          </a:p>
          <a:p>
            <a:endParaRPr dirty="0"/>
          </a:p>
        </p:txBody>
      </p:sp>
      <p:sp>
        <p:nvSpPr>
          <p:cNvPr id="3" name="Title 2"/>
          <p:cNvSpPr>
            <a:spLocks noGrp="1"/>
          </p:cNvSpPr>
          <p:nvPr>
            <p:ph type="title"/>
          </p:nvPr>
        </p:nvSpPr>
        <p:spPr/>
        <p:txBody>
          <a:bodyPr/>
          <a:lstStyle/>
          <a:p>
            <a:r>
              <a:rPr dirty="0"/>
              <a:t>Minnesota Paid Leave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42900" indent="-342900">
              <a:buFont typeface="Arial" panose="020B0604020202020204" pitchFamily="34" charset="0"/>
              <a:buChar char="•"/>
            </a:pPr>
            <a:r>
              <a:rPr dirty="0"/>
              <a:t>Paid leave offers partial wage replacement, not the full wage.  The most an employee can get is $1,372 per week</a:t>
            </a:r>
            <a:r>
              <a:rPr lang="en-US" dirty="0"/>
              <a:t>,</a:t>
            </a:r>
            <a:r>
              <a:rPr dirty="0"/>
              <a:t> which is the current average weekly wage in Minnesota</a:t>
            </a:r>
            <a:r>
              <a:rPr lang="en-US" dirty="0"/>
              <a:t>.</a:t>
            </a:r>
            <a:endParaRPr dirty="0"/>
          </a:p>
          <a:p>
            <a:pPr marL="342900" indent="-342900">
              <a:buFont typeface="Arial" panose="020B0604020202020204" pitchFamily="34" charset="0"/>
              <a:buChar char="•"/>
            </a:pPr>
            <a:r>
              <a:rPr dirty="0"/>
              <a:t>For weekly wages between $0 and $686 (half of the current state average), employees get paid 90%</a:t>
            </a:r>
            <a:r>
              <a:rPr lang="en-US" dirty="0"/>
              <a:t> of their weekly wage</a:t>
            </a:r>
            <a:r>
              <a:rPr dirty="0"/>
              <a:t>.</a:t>
            </a:r>
          </a:p>
          <a:p>
            <a:pPr marL="342900" indent="-342900">
              <a:buFont typeface="Arial" panose="020B0604020202020204" pitchFamily="34" charset="0"/>
              <a:buChar char="•"/>
            </a:pPr>
            <a:r>
              <a:rPr dirty="0"/>
              <a:t>For weekly wages between $686 and $1,372 (the current state average), employees get paid 66%</a:t>
            </a:r>
            <a:r>
              <a:rPr lang="en-US" dirty="0"/>
              <a:t> of their weekly wage</a:t>
            </a:r>
            <a:r>
              <a:rPr dirty="0"/>
              <a:t>.</a:t>
            </a:r>
          </a:p>
          <a:p>
            <a:pPr marL="342900" indent="-342900">
              <a:buFont typeface="Arial" panose="020B0604020202020204" pitchFamily="34" charset="0"/>
              <a:buChar char="•"/>
            </a:pPr>
            <a:r>
              <a:rPr dirty="0"/>
              <a:t>For weekly wages above $1,372, employees get 55%</a:t>
            </a:r>
            <a:r>
              <a:rPr lang="en-US" dirty="0"/>
              <a:t> of their weekly wage</a:t>
            </a:r>
            <a:r>
              <a:rPr dirty="0"/>
              <a:t>.</a:t>
            </a:r>
          </a:p>
          <a:p>
            <a:endParaRPr dirty="0"/>
          </a:p>
        </p:txBody>
      </p:sp>
      <p:sp>
        <p:nvSpPr>
          <p:cNvPr id="3" name="Title 2"/>
          <p:cNvSpPr>
            <a:spLocks noGrp="1"/>
          </p:cNvSpPr>
          <p:nvPr>
            <p:ph type="title"/>
          </p:nvPr>
        </p:nvSpPr>
        <p:spPr/>
        <p:txBody>
          <a:bodyPr/>
          <a:lstStyle/>
          <a:p>
            <a:r>
              <a:rPr dirty="0"/>
              <a:t>How much is paid</a:t>
            </a:r>
            <a:r>
              <a:rPr lang="en-US" dirty="0"/>
              <a:t> to employees</a:t>
            </a:r>
            <a:r>
              <a:rPr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t>Like UI, employees will go on the DEED website and submit their application.</a:t>
            </a:r>
          </a:p>
          <a:p>
            <a:pPr marL="342900" indent="-342900">
              <a:buFont typeface="Arial" panose="020B0604020202020204" pitchFamily="34" charset="0"/>
              <a:buChar char="•"/>
            </a:pPr>
            <a:endParaRPr/>
          </a:p>
        </p:txBody>
      </p:sp>
      <p:sp>
        <p:nvSpPr>
          <p:cNvPr id="3" name="Title 2"/>
          <p:cNvSpPr>
            <a:spLocks noGrp="1"/>
          </p:cNvSpPr>
          <p:nvPr>
            <p:ph type="title"/>
          </p:nvPr>
        </p:nvSpPr>
        <p:spPr/>
        <p:txBody>
          <a:bodyPr/>
          <a:lstStyle/>
          <a:p>
            <a:r>
              <a:t>How do employees apply?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dirty="0"/>
              <a:t>Certification will be required by a health care professional or service provider.  For example,</a:t>
            </a:r>
          </a:p>
          <a:p>
            <a:pPr marL="342900" indent="-342900">
              <a:buFont typeface="Arial" panose="020B0604020202020204" pitchFamily="34" charset="0"/>
              <a:buChar char="•"/>
            </a:pPr>
            <a:r>
              <a:rPr dirty="0"/>
              <a:t>For medical leave, a health care provider will need to complete a certification form that demonstrates a serious health care condition that prevents the employee from working.</a:t>
            </a:r>
          </a:p>
          <a:p>
            <a:pPr marL="342900" indent="-342900">
              <a:buFont typeface="Arial" panose="020B0604020202020204" pitchFamily="34" charset="0"/>
              <a:buChar char="•"/>
            </a:pPr>
            <a:r>
              <a:rPr dirty="0"/>
              <a:t>For caring leave, to care for a family member, a health care provider will need to complete a certification form that demonstrates that the care is medically necessary, and the amount of time needed.</a:t>
            </a:r>
          </a:p>
          <a:p>
            <a:endParaRPr dirty="0"/>
          </a:p>
        </p:txBody>
      </p:sp>
      <p:sp>
        <p:nvSpPr>
          <p:cNvPr id="3" name="Title 2"/>
          <p:cNvSpPr>
            <a:spLocks noGrp="1"/>
          </p:cNvSpPr>
          <p:nvPr>
            <p:ph type="title"/>
          </p:nvPr>
        </p:nvSpPr>
        <p:spPr/>
        <p:txBody>
          <a:bodyPr/>
          <a:lstStyle/>
          <a:p>
            <a:r>
              <a:rPr dirty="0"/>
              <a:t>What kind of documentation will be needed?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6666D-A73B-5AB1-305C-8CAD181AF71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B05A43-65E2-B77C-CAEF-3B439B577C2C}"/>
              </a:ext>
            </a:extLst>
          </p:cNvPr>
          <p:cNvSpPr>
            <a:spLocks noGrp="1"/>
          </p:cNvSpPr>
          <p:nvPr>
            <p:ph idx="1"/>
          </p:nvPr>
        </p:nvSpPr>
        <p:spPr/>
        <p:txBody>
          <a:bodyPr>
            <a:normAutofit fontScale="92500" lnSpcReduction="20000"/>
          </a:bodyPr>
          <a:lstStyle/>
          <a:p>
            <a:r>
              <a:rPr dirty="0"/>
              <a:t>Certification will be required by a health care professional or service provider.  For example,</a:t>
            </a:r>
          </a:p>
          <a:p>
            <a:pPr marL="342900" indent="-342900">
              <a:buFont typeface="Arial" panose="020B0604020202020204" pitchFamily="34" charset="0"/>
              <a:buChar char="•"/>
            </a:pPr>
            <a:r>
              <a:rPr dirty="0"/>
              <a:t>For bonding leave, to welcome a child into the home, documentation will need to be completed by a health care professional, adoption agency, or foster care agency that demonstrates the child has arrived or been placed in the home.</a:t>
            </a:r>
          </a:p>
          <a:p>
            <a:pPr marL="342900" indent="-342900">
              <a:buFont typeface="Arial" panose="020B0604020202020204" pitchFamily="34" charset="0"/>
              <a:buChar char="•"/>
            </a:pPr>
            <a:r>
              <a:rPr dirty="0"/>
              <a:t>For military family leave, </a:t>
            </a:r>
            <a:r>
              <a:rPr lang="en-US" dirty="0"/>
              <a:t>active-duty</a:t>
            </a:r>
            <a:r>
              <a:rPr dirty="0"/>
              <a:t> orders or other official military document</a:t>
            </a:r>
            <a:r>
              <a:rPr lang="en-US" dirty="0"/>
              <a:t>s</a:t>
            </a:r>
            <a:r>
              <a:rPr dirty="0"/>
              <a:t> will be needed.</a:t>
            </a:r>
          </a:p>
          <a:p>
            <a:pPr marL="342900" indent="-342900">
              <a:buFont typeface="Arial" panose="020B0604020202020204" pitchFamily="34" charset="0"/>
              <a:buChar char="•"/>
            </a:pPr>
            <a:r>
              <a:rPr dirty="0"/>
              <a:t>For safety leave, documentation that includes proof of the need for leave will be required.  This could include a letter from a qualified professional (such as a domestic violence advocate, counselor, or attorney), a police report, or a restraining order or other court order.  This document does not require detailed information about what happened, only that safety leave is required.</a:t>
            </a:r>
          </a:p>
          <a:p>
            <a:endParaRPr dirty="0"/>
          </a:p>
        </p:txBody>
      </p:sp>
      <p:sp>
        <p:nvSpPr>
          <p:cNvPr id="3" name="Title 2">
            <a:extLst>
              <a:ext uri="{FF2B5EF4-FFF2-40B4-BE49-F238E27FC236}">
                <a16:creationId xmlns:a16="http://schemas.microsoft.com/office/drawing/2014/main" id="{2A2B31C9-6411-E904-0E7B-066D38E97040}"/>
              </a:ext>
            </a:extLst>
          </p:cNvPr>
          <p:cNvSpPr>
            <a:spLocks noGrp="1"/>
          </p:cNvSpPr>
          <p:nvPr>
            <p:ph type="title"/>
          </p:nvPr>
        </p:nvSpPr>
        <p:spPr/>
        <p:txBody>
          <a:bodyPr/>
          <a:lstStyle/>
          <a:p>
            <a:r>
              <a:rPr dirty="0"/>
              <a:t>What kind of documentation will be needed?  </a:t>
            </a:r>
          </a:p>
        </p:txBody>
      </p:sp>
    </p:spTree>
    <p:extLst>
      <p:ext uri="{BB962C8B-B14F-4D97-AF65-F5344CB8AC3E}">
        <p14:creationId xmlns:p14="http://schemas.microsoft.com/office/powerpoint/2010/main" val="2942125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If the need for</a:t>
            </a:r>
            <a:r>
              <a:rPr lang="en-US" dirty="0"/>
              <a:t> Paid Leave</a:t>
            </a:r>
            <a:r>
              <a:rPr dirty="0"/>
              <a:t> is foreseeable, 30 days advance notice to the employer is required. </a:t>
            </a:r>
            <a:endParaRPr lang="en-US" dirty="0"/>
          </a:p>
          <a:p>
            <a:pPr marL="342900" indent="-342900">
              <a:buFont typeface="Arial" panose="020B0604020202020204" pitchFamily="34" charset="0"/>
              <a:buChar char="•"/>
            </a:pPr>
            <a:r>
              <a:rPr dirty="0"/>
              <a:t>If not able to give 30 days’ </a:t>
            </a:r>
            <a:r>
              <a:rPr lang="en-US" dirty="0"/>
              <a:t>notice, then</a:t>
            </a:r>
            <a:r>
              <a:rPr dirty="0"/>
              <a:t> it must be given “as soon as practical</a:t>
            </a:r>
            <a:r>
              <a:rPr lang="en-US" dirty="0"/>
              <a:t>.</a:t>
            </a:r>
            <a:r>
              <a:rPr dirty="0"/>
              <a:t>”</a:t>
            </a:r>
          </a:p>
          <a:p>
            <a:endParaRPr dirty="0"/>
          </a:p>
        </p:txBody>
      </p:sp>
      <p:sp>
        <p:nvSpPr>
          <p:cNvPr id="3" name="Title 2"/>
          <p:cNvSpPr>
            <a:spLocks noGrp="1"/>
          </p:cNvSpPr>
          <p:nvPr>
            <p:ph type="title"/>
          </p:nvPr>
        </p:nvSpPr>
        <p:spPr/>
        <p:txBody>
          <a:bodyPr/>
          <a:lstStyle/>
          <a:p>
            <a:r>
              <a:rPr dirty="0"/>
              <a:t>30-day notice to the employer is required if</a:t>
            </a:r>
            <a:r>
              <a:rPr lang="en-US" dirty="0"/>
              <a:t> the need for Paid Leave is</a:t>
            </a:r>
            <a:r>
              <a:rPr dirty="0"/>
              <a:t> foreseeable</a:t>
            </a:r>
          </a:p>
        </p:txBody>
      </p:sp>
    </p:spTree>
    <p:extLst>
      <p:ext uri="{BB962C8B-B14F-4D97-AF65-F5344CB8AC3E}">
        <p14:creationId xmlns:p14="http://schemas.microsoft.com/office/powerpoint/2010/main" val="3222006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Employers cannot deny the leave.  </a:t>
            </a:r>
            <a:endParaRPr lang="en-US" dirty="0"/>
          </a:p>
          <a:p>
            <a:pPr marL="342900" indent="-342900">
              <a:buFont typeface="Arial" panose="020B0604020202020204" pitchFamily="34" charset="0"/>
              <a:buChar char="•"/>
            </a:pPr>
            <a:r>
              <a:rPr dirty="0"/>
              <a:t>There </a:t>
            </a:r>
            <a:r>
              <a:rPr lang="en-US" dirty="0"/>
              <a:t>is a process in the statute that will work like UI.</a:t>
            </a:r>
          </a:p>
          <a:p>
            <a:pPr marL="1028700" lvl="1" indent="-342900"/>
            <a:r>
              <a:rPr lang="en-US" dirty="0"/>
              <a:t>The employee applies.</a:t>
            </a:r>
          </a:p>
          <a:p>
            <a:pPr marL="1028700" lvl="1" indent="-342900"/>
            <a:r>
              <a:rPr lang="en-US" dirty="0"/>
              <a:t>The employer is notified and can submit information and raise issue.</a:t>
            </a:r>
          </a:p>
          <a:p>
            <a:pPr marL="1485900" lvl="2" indent="-342900"/>
            <a:r>
              <a:rPr lang="en-US" dirty="0"/>
              <a:t>Fraud?</a:t>
            </a:r>
          </a:p>
          <a:p>
            <a:pPr marL="1028700" lvl="1" indent="-342900"/>
            <a:r>
              <a:rPr lang="en-US" dirty="0"/>
              <a:t>An initial determination is made.</a:t>
            </a:r>
          </a:p>
          <a:p>
            <a:pPr marL="1028700" lvl="1" indent="-342900"/>
            <a:r>
              <a:rPr lang="en-US" dirty="0"/>
              <a:t>There is an appeal process.</a:t>
            </a:r>
            <a:endParaRPr dirty="0"/>
          </a:p>
          <a:p>
            <a:endParaRPr dirty="0"/>
          </a:p>
        </p:txBody>
      </p:sp>
      <p:sp>
        <p:nvSpPr>
          <p:cNvPr id="3" name="Title 2"/>
          <p:cNvSpPr>
            <a:spLocks noGrp="1"/>
          </p:cNvSpPr>
          <p:nvPr>
            <p:ph type="title"/>
          </p:nvPr>
        </p:nvSpPr>
        <p:spPr/>
        <p:txBody>
          <a:bodyPr/>
          <a:lstStyle/>
          <a:p>
            <a:r>
              <a:t>Can employers object?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t>No.</a:t>
            </a:r>
          </a:p>
          <a:p>
            <a:pPr marL="342900" indent="-342900">
              <a:buFont typeface="Arial" panose="020B0604020202020204" pitchFamily="34" charset="0"/>
              <a:buChar char="•"/>
            </a:pPr>
            <a:endParaRPr/>
          </a:p>
        </p:txBody>
      </p:sp>
      <p:sp>
        <p:nvSpPr>
          <p:cNvPr id="3" name="Title 2"/>
          <p:cNvSpPr>
            <a:spLocks noGrp="1"/>
          </p:cNvSpPr>
          <p:nvPr>
            <p:ph type="title"/>
          </p:nvPr>
        </p:nvSpPr>
        <p:spPr/>
        <p:txBody>
          <a:bodyPr/>
          <a:lstStyle/>
          <a:p>
            <a:r>
              <a:t>Is there an undue hardship exception?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No.</a:t>
            </a:r>
          </a:p>
          <a:p>
            <a:endParaRPr dirty="0"/>
          </a:p>
        </p:txBody>
      </p:sp>
      <p:sp>
        <p:nvSpPr>
          <p:cNvPr id="3" name="Title 2"/>
          <p:cNvSpPr>
            <a:spLocks noGrp="1"/>
          </p:cNvSpPr>
          <p:nvPr>
            <p:ph type="title"/>
          </p:nvPr>
        </p:nvSpPr>
        <p:spPr/>
        <p:txBody>
          <a:bodyPr/>
          <a:lstStyle/>
          <a:p>
            <a:r>
              <a:t>Is there a limit on how many employees may be on leave at the same time?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No, unlike UI there is no one week waiting period.</a:t>
            </a:r>
          </a:p>
          <a:p>
            <a:endParaRPr dirty="0"/>
          </a:p>
        </p:txBody>
      </p:sp>
      <p:sp>
        <p:nvSpPr>
          <p:cNvPr id="3" name="Title 2"/>
          <p:cNvSpPr>
            <a:spLocks noGrp="1"/>
          </p:cNvSpPr>
          <p:nvPr>
            <p:ph type="title"/>
          </p:nvPr>
        </p:nvSpPr>
        <p:spPr/>
        <p:txBody>
          <a:bodyPr/>
          <a:lstStyle/>
          <a:p>
            <a:r>
              <a:t>Is there a waiting period?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No, eligibility starts </a:t>
            </a:r>
            <a:r>
              <a:rPr lang="en-US" dirty="0"/>
              <a:t>from</a:t>
            </a:r>
            <a:r>
              <a:rPr dirty="0"/>
              <a:t> day one</a:t>
            </a:r>
            <a:r>
              <a:rPr lang="en-US" dirty="0"/>
              <a:t> of hire</a:t>
            </a:r>
            <a:r>
              <a:rPr dirty="0"/>
              <a:t>.</a:t>
            </a:r>
          </a:p>
          <a:p>
            <a:endParaRPr dirty="0"/>
          </a:p>
        </p:txBody>
      </p:sp>
      <p:sp>
        <p:nvSpPr>
          <p:cNvPr id="3" name="Title 2"/>
          <p:cNvSpPr>
            <a:spLocks noGrp="1"/>
          </p:cNvSpPr>
          <p:nvPr>
            <p:ph type="title"/>
          </p:nvPr>
        </p:nvSpPr>
        <p:spPr/>
        <p:txBody>
          <a:bodyPr/>
          <a:lstStyle/>
          <a:p>
            <a:r>
              <a:t>Is there a qualifying period like the FMLA?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January 1, 2026.  Employers start wage deductions on that date.</a:t>
            </a:r>
            <a:endParaRPr lang="en-US" dirty="0"/>
          </a:p>
          <a:p>
            <a:pPr marL="342900" indent="-342900">
              <a:buFont typeface="Arial" panose="020B0604020202020204" pitchFamily="34" charset="0"/>
              <a:buChar char="•"/>
            </a:pPr>
            <a:r>
              <a:rPr dirty="0"/>
              <a:t>First premium payment </a:t>
            </a:r>
            <a:r>
              <a:rPr lang="en-US" dirty="0"/>
              <a:t>is </a:t>
            </a:r>
            <a:r>
              <a:rPr dirty="0"/>
              <a:t>due to DEED on April 30, 2026</a:t>
            </a:r>
            <a:r>
              <a:rPr lang="en-US" dirty="0"/>
              <a:t>,</a:t>
            </a:r>
            <a:r>
              <a:rPr dirty="0"/>
              <a:t> based on wages for the first quarter of the year. </a:t>
            </a:r>
            <a:endParaRPr lang="en-US" dirty="0"/>
          </a:p>
          <a:p>
            <a:pPr marL="342900" indent="-342900">
              <a:buFont typeface="Arial" panose="020B0604020202020204" pitchFamily="34" charset="0"/>
              <a:buChar char="•"/>
            </a:pPr>
            <a:r>
              <a:rPr dirty="0"/>
              <a:t>Quarterly reporting and payment after that.</a:t>
            </a:r>
          </a:p>
          <a:p>
            <a:endParaRPr dirty="0"/>
          </a:p>
        </p:txBody>
      </p:sp>
      <p:sp>
        <p:nvSpPr>
          <p:cNvPr id="3" name="Title 2"/>
          <p:cNvSpPr>
            <a:spLocks noGrp="1"/>
          </p:cNvSpPr>
          <p:nvPr>
            <p:ph type="title"/>
          </p:nvPr>
        </p:nvSpPr>
        <p:spPr/>
        <p:txBody>
          <a:bodyPr/>
          <a:lstStyle/>
          <a:p>
            <a:r>
              <a:t>When does it start?</a:t>
            </a:r>
          </a:p>
        </p:txBody>
      </p:sp>
    </p:spTree>
    <p:extLst>
      <p:ext uri="{BB962C8B-B14F-4D97-AF65-F5344CB8AC3E}">
        <p14:creationId xmlns:p14="http://schemas.microsoft.com/office/powerpoint/2010/main" val="3889575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No, employees cannot double up. </a:t>
            </a:r>
            <a:endParaRPr lang="en-US" dirty="0"/>
          </a:p>
          <a:p>
            <a:pPr marL="342900" indent="-342900">
              <a:buFont typeface="Arial" panose="020B0604020202020204" pitchFamily="34" charset="0"/>
              <a:buChar char="•"/>
            </a:pPr>
            <a:r>
              <a:rPr dirty="0"/>
              <a:t>For any day employees receive employer paid leave</a:t>
            </a:r>
            <a:r>
              <a:rPr lang="en-US" dirty="0"/>
              <a:t>,</a:t>
            </a:r>
            <a:r>
              <a:rPr dirty="0"/>
              <a:t> they will not receive </a:t>
            </a:r>
            <a:r>
              <a:rPr lang="en-US" dirty="0"/>
              <a:t>Minnesota </a:t>
            </a:r>
            <a:r>
              <a:rPr dirty="0"/>
              <a:t>Paid Leave.</a:t>
            </a:r>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Can employees get PTO/sick leave and Paid Leave?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Employees can receive short-term disability payments at the same time as receiving benefits from Paid Leave.  </a:t>
            </a:r>
            <a:r>
              <a:rPr lang="en-US" dirty="0"/>
              <a:t>But</a:t>
            </a:r>
            <a:r>
              <a:rPr dirty="0"/>
              <a:t> the short-term disability provider may be entitled to reduce the benefit that they pay.</a:t>
            </a:r>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What about insured short-term disability?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62D69-B941-9552-05C3-3444B202BEB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5594AF-9BFB-84F6-58BF-1A65C83628F0}"/>
              </a:ext>
            </a:extLst>
          </p:cNvPr>
          <p:cNvSpPr>
            <a:spLocks noGrp="1"/>
          </p:cNvSpPr>
          <p:nvPr>
            <p:ph idx="1"/>
          </p:nvPr>
        </p:nvSpPr>
        <p:spPr/>
        <p:txBody>
          <a:bodyPr/>
          <a:lstStyle/>
          <a:p>
            <a:pPr marL="342900" indent="-342900">
              <a:buFont typeface="Arial" panose="020B0604020202020204" pitchFamily="34" charset="0"/>
              <a:buChar char="•"/>
            </a:pPr>
            <a:r>
              <a:rPr lang="en-US" dirty="0"/>
              <a:t>Paid Leave can run concurrently with other types of leave such as FMLA and MPL (parental leave) and employer provided paid leave, if the reason for the leave qualifies for both.</a:t>
            </a:r>
          </a:p>
          <a:p>
            <a:pPr marL="342900" indent="-342900">
              <a:buFont typeface="Arial" panose="020B0604020202020204" pitchFamily="34" charset="0"/>
              <a:buChar char="•"/>
            </a:pPr>
            <a:r>
              <a:rPr lang="en-US" dirty="0"/>
              <a:t>For example, if an employee is taking leave for a serious health condition covered by both Paid Leave and FMLA, the leaves can run at the same time.</a:t>
            </a:r>
          </a:p>
          <a:p>
            <a:pPr marL="342900" indent="-342900">
              <a:buFont typeface="Arial" panose="020B0604020202020204" pitchFamily="34" charset="0"/>
              <a:buChar char="•"/>
            </a:pPr>
            <a:r>
              <a:rPr lang="en-US" dirty="0"/>
              <a:t>Employees cannot “stack” them to get 12 weeks of Paid Leave and 12 weeks of FMLA.</a:t>
            </a:r>
            <a:endParaRPr dirty="0"/>
          </a:p>
          <a:p>
            <a:pPr marL="342900" indent="-342900">
              <a:buFont typeface="Arial" panose="020B0604020202020204" pitchFamily="34" charset="0"/>
              <a:buChar char="•"/>
            </a:pPr>
            <a:endParaRPr dirty="0"/>
          </a:p>
        </p:txBody>
      </p:sp>
      <p:sp>
        <p:nvSpPr>
          <p:cNvPr id="3" name="Title 2">
            <a:extLst>
              <a:ext uri="{FF2B5EF4-FFF2-40B4-BE49-F238E27FC236}">
                <a16:creationId xmlns:a16="http://schemas.microsoft.com/office/drawing/2014/main" id="{ED5468B2-2E6C-303C-A061-135A46C63E56}"/>
              </a:ext>
            </a:extLst>
          </p:cNvPr>
          <p:cNvSpPr>
            <a:spLocks noGrp="1"/>
          </p:cNvSpPr>
          <p:nvPr>
            <p:ph type="title"/>
          </p:nvPr>
        </p:nvSpPr>
        <p:spPr/>
        <p:txBody>
          <a:bodyPr/>
          <a:lstStyle/>
          <a:p>
            <a:r>
              <a:rPr lang="en-US" dirty="0"/>
              <a:t>What is the impact on other leaves</a:t>
            </a:r>
            <a:r>
              <a:rPr dirty="0"/>
              <a:t>?</a:t>
            </a:r>
          </a:p>
        </p:txBody>
      </p:sp>
    </p:spTree>
    <p:extLst>
      <p:ext uri="{BB962C8B-B14F-4D97-AF65-F5344CB8AC3E}">
        <p14:creationId xmlns:p14="http://schemas.microsoft.com/office/powerpoint/2010/main" val="578430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336ED-FB9D-A888-445A-6E05FB8F67B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32B8C5-54C8-CB54-E751-823A81F85845}"/>
              </a:ext>
            </a:extLst>
          </p:cNvPr>
          <p:cNvSpPr>
            <a:spLocks noGrp="1"/>
          </p:cNvSpPr>
          <p:nvPr>
            <p:ph idx="1"/>
          </p:nvPr>
        </p:nvSpPr>
        <p:spPr/>
        <p:txBody>
          <a:bodyPr/>
          <a:lstStyle/>
          <a:p>
            <a:pPr marL="342900" indent="-342900">
              <a:buFont typeface="Arial" panose="020B0604020202020204" pitchFamily="34" charset="0"/>
              <a:buChar char="•"/>
            </a:pPr>
            <a:r>
              <a:rPr lang="en-US" dirty="0"/>
              <a:t>Employers may require that Paid Leave coordinate with their own paid leave policies.</a:t>
            </a:r>
          </a:p>
          <a:p>
            <a:pPr marL="342900" indent="-342900">
              <a:buFont typeface="Arial" panose="020B0604020202020204" pitchFamily="34" charset="0"/>
              <a:buChar char="•"/>
            </a:pPr>
            <a:r>
              <a:rPr lang="en-US" dirty="0"/>
              <a:t>Employees would not be eligible for Paid Leave for periods they are receiving employer paid leave.</a:t>
            </a:r>
          </a:p>
          <a:p>
            <a:pPr marL="342900" indent="-342900">
              <a:buFont typeface="Arial" panose="020B0604020202020204" pitchFamily="34" charset="0"/>
              <a:buChar char="•"/>
            </a:pPr>
            <a:r>
              <a:rPr lang="en-US" dirty="0"/>
              <a:t>For example, an employee needs 12 weeks of leave for a serious health condition and has 4 weeks of employer provide PTO.  They would be eligible for an additional 8 weeks of Paid Leave, not 12 more weeks.</a:t>
            </a:r>
            <a:endParaRPr dirty="0"/>
          </a:p>
        </p:txBody>
      </p:sp>
      <p:sp>
        <p:nvSpPr>
          <p:cNvPr id="3" name="Title 2">
            <a:extLst>
              <a:ext uri="{FF2B5EF4-FFF2-40B4-BE49-F238E27FC236}">
                <a16:creationId xmlns:a16="http://schemas.microsoft.com/office/drawing/2014/main" id="{0B519E32-9683-5F9E-D3F4-AD7B570E3B0F}"/>
              </a:ext>
            </a:extLst>
          </p:cNvPr>
          <p:cNvSpPr>
            <a:spLocks noGrp="1"/>
          </p:cNvSpPr>
          <p:nvPr>
            <p:ph type="title"/>
          </p:nvPr>
        </p:nvSpPr>
        <p:spPr/>
        <p:txBody>
          <a:bodyPr/>
          <a:lstStyle/>
          <a:p>
            <a:r>
              <a:rPr lang="en-US" dirty="0"/>
              <a:t>What is the impact on other leaves</a:t>
            </a:r>
            <a:r>
              <a:rPr dirty="0"/>
              <a:t>?</a:t>
            </a:r>
          </a:p>
        </p:txBody>
      </p:sp>
    </p:spTree>
    <p:extLst>
      <p:ext uri="{BB962C8B-B14F-4D97-AF65-F5344CB8AC3E}">
        <p14:creationId xmlns:p14="http://schemas.microsoft.com/office/powerpoint/2010/main" val="1292996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The benefit year for calculating how many weeks an employee has available</a:t>
            </a:r>
            <a:r>
              <a:rPr dirty="0"/>
              <a:t> starts the first day the employee takes paid leave, not a calendar year.</a:t>
            </a:r>
            <a:endParaRPr lang="en-US" dirty="0"/>
          </a:p>
          <a:p>
            <a:pPr marL="342900" indent="-342900">
              <a:buFont typeface="Arial" panose="020B0604020202020204" pitchFamily="34" charset="0"/>
              <a:buChar char="•"/>
            </a:pPr>
            <a:r>
              <a:rPr lang="en-US" dirty="0"/>
              <a:t>In other words, a forward-looking rolling calendar year.</a:t>
            </a:r>
            <a:endParaRPr dirty="0"/>
          </a:p>
        </p:txBody>
      </p:sp>
      <p:sp>
        <p:nvSpPr>
          <p:cNvPr id="3" name="Title 2"/>
          <p:cNvSpPr>
            <a:spLocks noGrp="1"/>
          </p:cNvSpPr>
          <p:nvPr>
            <p:ph type="title"/>
          </p:nvPr>
        </p:nvSpPr>
        <p:spPr>
          <a:xfrm>
            <a:off x="876300" y="365125"/>
            <a:ext cx="10439400" cy="1325563"/>
          </a:xfrm>
        </p:spPr>
        <p:txBody>
          <a:bodyPr/>
          <a:lstStyle/>
          <a:p>
            <a:r>
              <a:t>What is the benefit year?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dirty="0"/>
              <a:t>Yes. It can be taken</a:t>
            </a:r>
            <a:r>
              <a:rPr lang="en-US" dirty="0"/>
              <a:t>:</a:t>
            </a:r>
          </a:p>
          <a:p>
            <a:pPr marL="342900" indent="-342900">
              <a:buFont typeface="Arial" panose="020B0604020202020204" pitchFamily="34" charset="0"/>
              <a:buChar char="•"/>
            </a:pPr>
            <a:r>
              <a:rPr lang="en-US" dirty="0"/>
              <a:t>I</a:t>
            </a:r>
            <a:r>
              <a:rPr dirty="0"/>
              <a:t>n a single block</a:t>
            </a:r>
            <a:r>
              <a:rPr lang="en-US" dirty="0"/>
              <a:t>,</a:t>
            </a:r>
          </a:p>
          <a:p>
            <a:pPr marL="342900" indent="-342900">
              <a:buFont typeface="Arial" panose="020B0604020202020204" pitchFamily="34" charset="0"/>
              <a:buChar char="•"/>
            </a:pPr>
            <a:r>
              <a:rPr lang="en-US" dirty="0"/>
              <a:t>O</a:t>
            </a:r>
            <a:r>
              <a:rPr dirty="0"/>
              <a:t>n a regular schedule (for example, the same day each week for medical treatments for employee or a family member)</a:t>
            </a:r>
            <a:r>
              <a:rPr lang="en-US" dirty="0"/>
              <a:t>,</a:t>
            </a:r>
          </a:p>
          <a:p>
            <a:pPr marL="342900" indent="-342900">
              <a:buFont typeface="Arial" panose="020B0604020202020204" pitchFamily="34" charset="0"/>
              <a:buChar char="•"/>
            </a:pPr>
            <a:r>
              <a:rPr lang="en-US" dirty="0"/>
              <a:t>T</a:t>
            </a:r>
            <a:r>
              <a:rPr dirty="0"/>
              <a:t>aken only when need</a:t>
            </a:r>
            <a:r>
              <a:rPr lang="en-US" dirty="0"/>
              <a:t>ed</a:t>
            </a:r>
            <a:r>
              <a:rPr dirty="0"/>
              <a:t> (for example</a:t>
            </a:r>
            <a:r>
              <a:rPr lang="en-US" dirty="0"/>
              <a:t>,</a:t>
            </a:r>
            <a:r>
              <a:rPr dirty="0"/>
              <a:t> to manage flare-ups of a chronic health condition), </a:t>
            </a:r>
            <a:endParaRPr lang="en-US" dirty="0"/>
          </a:p>
          <a:p>
            <a:pPr marL="342900" indent="-342900">
              <a:buFont typeface="Arial" panose="020B0604020202020204" pitchFamily="34" charset="0"/>
              <a:buChar char="•"/>
            </a:pPr>
            <a:r>
              <a:rPr lang="en-US" dirty="0"/>
              <a:t>O</a:t>
            </a:r>
            <a:r>
              <a:rPr dirty="0"/>
              <a:t>r at different times for the same or different conditions.</a:t>
            </a:r>
            <a:endParaRPr lang="en-US" dirty="0"/>
          </a:p>
          <a:p>
            <a:pPr marL="342900" indent="-342900">
              <a:buFont typeface="Arial" panose="020B0604020202020204" pitchFamily="34" charset="0"/>
              <a:buChar char="•"/>
            </a:pPr>
            <a:endParaRPr lang="en-US" dirty="0"/>
          </a:p>
          <a:p>
            <a:endParaRPr dirty="0"/>
          </a:p>
        </p:txBody>
      </p:sp>
      <p:sp>
        <p:nvSpPr>
          <p:cNvPr id="3" name="Title 2"/>
          <p:cNvSpPr>
            <a:spLocks noGrp="1"/>
          </p:cNvSpPr>
          <p:nvPr>
            <p:ph type="title"/>
          </p:nvPr>
        </p:nvSpPr>
        <p:spPr/>
        <p:txBody>
          <a:bodyPr/>
          <a:lstStyle/>
          <a:p>
            <a:r>
              <a:rPr dirty="0"/>
              <a:t>Can the leave be split up</a:t>
            </a:r>
            <a:r>
              <a:rPr lang="en-US" dirty="0"/>
              <a:t> throughout the year</a:t>
            </a:r>
            <a:r>
              <a:rPr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1150F-2485-C95B-F153-B06AF04ADDE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6EE1B4-7D7C-06E0-FE13-6D3609D728CC}"/>
              </a:ext>
            </a:extLst>
          </p:cNvPr>
          <p:cNvSpPr>
            <a:spLocks noGrp="1"/>
          </p:cNvSpPr>
          <p:nvPr>
            <p:ph idx="1"/>
          </p:nvPr>
        </p:nvSpPr>
        <p:spPr/>
        <p:txBody>
          <a:bodyPr>
            <a:normAutofit/>
          </a:bodyPr>
          <a:lstStyle/>
          <a:p>
            <a:pPr marL="342900" indent="-342900">
              <a:buFont typeface="Arial" panose="020B0604020202020204" pitchFamily="34" charset="0"/>
              <a:buChar char="•"/>
            </a:pPr>
            <a:endParaRPr lang="en-US" dirty="0"/>
          </a:p>
          <a:p>
            <a:pPr marL="342900" indent="-342900">
              <a:buFont typeface="Wingdings" panose="05000000000000000000" pitchFamily="2" charset="2"/>
              <a:buChar char="v"/>
            </a:pPr>
            <a:r>
              <a:rPr dirty="0"/>
              <a:t>Example 1:  Employee has a baby.  She takes: 8 weeks of medical leave for pregnancy-related medical care, childbirth, and recovery, and 12 weeks of family leave to bond the new child.  Total = 20 weeks of paid leave</a:t>
            </a:r>
            <a:endParaRPr lang="en-US" dirty="0"/>
          </a:p>
          <a:p>
            <a:pPr marL="342900" indent="-342900">
              <a:buFont typeface="Wingdings" panose="05000000000000000000" pitchFamily="2" charset="2"/>
              <a:buChar char="v"/>
            </a:pPr>
            <a:r>
              <a:rPr dirty="0"/>
              <a:t>Example 2:  Employee takes care of her mom.  She uses: 1 day a week for 7 weeks of family leave to care for her mom (1 week total), 11 weeks still available during that benefit year if needed.</a:t>
            </a:r>
          </a:p>
          <a:p>
            <a:endParaRPr dirty="0"/>
          </a:p>
        </p:txBody>
      </p:sp>
      <p:sp>
        <p:nvSpPr>
          <p:cNvPr id="3" name="Title 2">
            <a:extLst>
              <a:ext uri="{FF2B5EF4-FFF2-40B4-BE49-F238E27FC236}">
                <a16:creationId xmlns:a16="http://schemas.microsoft.com/office/drawing/2014/main" id="{41B71BAA-D875-FBD1-1144-1944BF4BABFE}"/>
              </a:ext>
            </a:extLst>
          </p:cNvPr>
          <p:cNvSpPr>
            <a:spLocks noGrp="1"/>
          </p:cNvSpPr>
          <p:nvPr>
            <p:ph type="title"/>
          </p:nvPr>
        </p:nvSpPr>
        <p:spPr/>
        <p:txBody>
          <a:bodyPr/>
          <a:lstStyle/>
          <a:p>
            <a:r>
              <a:rPr dirty="0"/>
              <a:t>Can the leave be split up</a:t>
            </a:r>
            <a:r>
              <a:rPr lang="en-US" dirty="0"/>
              <a:t> throughout the year</a:t>
            </a:r>
            <a:r>
              <a:rPr dirty="0"/>
              <a:t>?  </a:t>
            </a:r>
          </a:p>
        </p:txBody>
      </p:sp>
    </p:spTree>
    <p:extLst>
      <p:ext uri="{BB962C8B-B14F-4D97-AF65-F5344CB8AC3E}">
        <p14:creationId xmlns:p14="http://schemas.microsoft.com/office/powerpoint/2010/main" val="4086638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Yes, up to the full 12 weeks as long as taken within 12 months of the birth, adoption</a:t>
            </a:r>
            <a:r>
              <a:rPr lang="en-US" dirty="0"/>
              <a:t>,</a:t>
            </a:r>
            <a:r>
              <a:rPr dirty="0"/>
              <a:t> etc.</a:t>
            </a:r>
          </a:p>
          <a:p>
            <a:endParaRPr dirty="0"/>
          </a:p>
        </p:txBody>
      </p:sp>
      <p:sp>
        <p:nvSpPr>
          <p:cNvPr id="3" name="Title 2"/>
          <p:cNvSpPr>
            <a:spLocks noGrp="1"/>
          </p:cNvSpPr>
          <p:nvPr>
            <p:ph type="title"/>
          </p:nvPr>
        </p:nvSpPr>
        <p:spPr/>
        <p:txBody>
          <a:bodyPr/>
          <a:lstStyle/>
          <a:p>
            <a:r>
              <a:t>Can an employee take bonding leave in 2026 for a child born in 2025?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The employer must allow at least 480 hours of leave in a year as intermittent leave. </a:t>
            </a:r>
            <a:endParaRPr lang="en-US" dirty="0"/>
          </a:p>
          <a:p>
            <a:pPr marL="342900" indent="-342900">
              <a:buFont typeface="Arial" panose="020B0604020202020204" pitchFamily="34" charset="0"/>
              <a:buChar char="•"/>
            </a:pPr>
            <a:r>
              <a:rPr dirty="0"/>
              <a:t>After that, employer may allow additional time as intermittent leave or can require this additional time to be taken as continuous leave.</a:t>
            </a:r>
          </a:p>
          <a:p>
            <a:endParaRPr dirty="0"/>
          </a:p>
        </p:txBody>
      </p:sp>
      <p:sp>
        <p:nvSpPr>
          <p:cNvPr id="3" name="Title 2"/>
          <p:cNvSpPr>
            <a:spLocks noGrp="1"/>
          </p:cNvSpPr>
          <p:nvPr>
            <p:ph type="title"/>
          </p:nvPr>
        </p:nvSpPr>
        <p:spPr/>
        <p:txBody>
          <a:bodyPr/>
          <a:lstStyle/>
          <a:p>
            <a:r>
              <a:t>What about intermittent leave?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Minimum</a:t>
            </a:r>
            <a:r>
              <a:rPr lang="en-US" dirty="0"/>
              <a:t> period</a:t>
            </a:r>
            <a:r>
              <a:rPr dirty="0"/>
              <a:t> is the same as other employer benefits.  </a:t>
            </a:r>
            <a:endParaRPr lang="en-US" dirty="0"/>
          </a:p>
          <a:p>
            <a:pPr marL="342900" indent="-342900">
              <a:buFont typeface="Arial" panose="020B0604020202020204" pitchFamily="34" charset="0"/>
              <a:buChar char="•"/>
            </a:pPr>
            <a:r>
              <a:rPr lang="en-US" dirty="0"/>
              <a:t>For example, if the employer allows PTO in 1-hour increments, employees can use intermittent leave in 1-hour increments.    </a:t>
            </a:r>
          </a:p>
          <a:p>
            <a:pPr marL="342900" indent="-342900">
              <a:buFont typeface="Arial" panose="020B0604020202020204" pitchFamily="34" charset="0"/>
              <a:buChar char="•"/>
            </a:pPr>
            <a:r>
              <a:rPr dirty="0"/>
              <a:t>Employees must accumulate at least 8 hours before a claim can be made.</a:t>
            </a:r>
          </a:p>
          <a:p>
            <a:endParaRPr dirty="0"/>
          </a:p>
        </p:txBody>
      </p:sp>
      <p:sp>
        <p:nvSpPr>
          <p:cNvPr id="3" name="Title 2"/>
          <p:cNvSpPr>
            <a:spLocks noGrp="1"/>
          </p:cNvSpPr>
          <p:nvPr>
            <p:ph type="title"/>
          </p:nvPr>
        </p:nvSpPr>
        <p:spPr/>
        <p:txBody>
          <a:bodyPr/>
          <a:lstStyle/>
          <a:p>
            <a:r>
              <a:t>What about intermittent leave increments?</a:t>
            </a:r>
          </a:p>
        </p:txBody>
      </p:sp>
    </p:spTree>
    <p:extLst>
      <p:ext uri="{BB962C8B-B14F-4D97-AF65-F5344CB8AC3E}">
        <p14:creationId xmlns:p14="http://schemas.microsoft.com/office/powerpoint/2010/main" val="2163460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42900" indent="-342900">
              <a:buFont typeface="Arial" panose="020B0604020202020204" pitchFamily="34" charset="0"/>
              <a:buChar char="•"/>
            </a:pPr>
            <a:r>
              <a:rPr dirty="0"/>
              <a:t>Minnesota Paid Leave gives employees up to 20 weeks of paid time off each year to care for themselves and their family.</a:t>
            </a:r>
          </a:p>
          <a:p>
            <a:pPr marL="342900" indent="-342900">
              <a:buFont typeface="Arial" panose="020B0604020202020204" pitchFamily="34" charset="0"/>
              <a:buChar char="•"/>
            </a:pPr>
            <a:r>
              <a:rPr dirty="0"/>
              <a:t>Up to 12 weeks of medical leave for the employee to take care of themselves, for a serious health condition, including pregnancy, childbirth, recovery, or surgery.</a:t>
            </a:r>
          </a:p>
          <a:p>
            <a:pPr marL="342900" indent="-342900">
              <a:buFont typeface="Arial" panose="020B0604020202020204" pitchFamily="34" charset="0"/>
              <a:buChar char="•"/>
            </a:pPr>
            <a:r>
              <a:rPr dirty="0"/>
              <a:t>Up to 12 weeks of family leave</a:t>
            </a:r>
            <a:r>
              <a:rPr lang="en-US" dirty="0"/>
              <a:t>.</a:t>
            </a:r>
            <a:endParaRPr dirty="0"/>
          </a:p>
          <a:p>
            <a:pPr marL="1143000" lvl="1" indent="-457200">
              <a:buFont typeface="+mj-lt"/>
              <a:buAutoNum type="arabicPeriod"/>
            </a:pPr>
            <a:r>
              <a:rPr dirty="0"/>
              <a:t>Bond with a child through birth, adoption, or foster placement</a:t>
            </a:r>
            <a:r>
              <a:rPr lang="en-US" dirty="0"/>
              <a:t>.</a:t>
            </a:r>
            <a:endParaRPr dirty="0"/>
          </a:p>
          <a:p>
            <a:pPr marL="1143000" lvl="1" indent="-457200">
              <a:buFont typeface="+mj-lt"/>
              <a:buAutoNum type="arabicPeriod"/>
            </a:pPr>
            <a:r>
              <a:rPr dirty="0"/>
              <a:t>Care for a loved one with a serious health condition</a:t>
            </a:r>
            <a:r>
              <a:rPr lang="en-US" dirty="0"/>
              <a:t>.</a:t>
            </a:r>
          </a:p>
          <a:p>
            <a:pPr marL="457200" indent="-457200">
              <a:buFont typeface="+mj-lt"/>
              <a:buAutoNum type="arabicPeriod"/>
            </a:pPr>
            <a:endParaRPr dirty="0"/>
          </a:p>
          <a:p>
            <a:endParaRPr dirty="0"/>
          </a:p>
        </p:txBody>
      </p:sp>
      <p:sp>
        <p:nvSpPr>
          <p:cNvPr id="3" name="Title 2"/>
          <p:cNvSpPr>
            <a:spLocks noGrp="1"/>
          </p:cNvSpPr>
          <p:nvPr>
            <p:ph type="title"/>
          </p:nvPr>
        </p:nvSpPr>
        <p:spPr/>
        <p:txBody>
          <a:bodyPr/>
          <a:lstStyle/>
          <a:p>
            <a:r>
              <a:rPr dirty="0"/>
              <a:t>What is it?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Yes.  Employees keep the same job, get the same job back, maintain employee benefits (employees pay their share), and are protected from retaliation.</a:t>
            </a:r>
          </a:p>
          <a:p>
            <a:pPr marL="342900" indent="-342900">
              <a:buFont typeface="Arial" panose="020B0604020202020204" pitchFamily="34" charset="0"/>
              <a:buChar char="•"/>
            </a:pPr>
            <a:r>
              <a:rPr lang="en-US" dirty="0"/>
              <a:t>Benefits continue as if the employee was not on Paid Leave.</a:t>
            </a:r>
            <a:endParaRPr dirty="0"/>
          </a:p>
        </p:txBody>
      </p:sp>
      <p:sp>
        <p:nvSpPr>
          <p:cNvPr id="3" name="Title 2"/>
          <p:cNvSpPr>
            <a:spLocks noGrp="1"/>
          </p:cNvSpPr>
          <p:nvPr>
            <p:ph type="title"/>
          </p:nvPr>
        </p:nvSpPr>
        <p:spPr/>
        <p:txBody>
          <a:bodyPr/>
          <a:lstStyle/>
          <a:p>
            <a:r>
              <a:t>Is it job protected?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2A451-6DD1-8491-1910-7680F9826A0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575821-3077-F2EA-EDAA-F11DC561B4FB}"/>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en-US" dirty="0"/>
              <a:t>Employers are prohibited from taking adverse employment action against employees for using Paid Leave</a:t>
            </a:r>
            <a:r>
              <a:rPr dirty="0"/>
              <a:t>.  </a:t>
            </a:r>
            <a:endParaRPr lang="en-US" dirty="0"/>
          </a:p>
          <a:p>
            <a:pPr lvl="1"/>
            <a:r>
              <a:rPr lang="en-US" b="1" dirty="0"/>
              <a:t>Retaliation prohibited.</a:t>
            </a:r>
            <a:endParaRPr lang="en-US" dirty="0"/>
          </a:p>
          <a:p>
            <a:pPr lvl="1"/>
            <a:r>
              <a:rPr lang="en-US" dirty="0"/>
              <a:t> (a) An employer must not discharge, discipline, penalize, interfere with, threaten, restrain, coerce, or otherwise retaliate or discriminate against an employee for requesting or obtaining benefits or leave, or for exercising any other right under this chapter.</a:t>
            </a:r>
          </a:p>
          <a:p>
            <a:pPr marL="342900" indent="-342900">
              <a:buFont typeface="Arial" panose="020B0604020202020204" pitchFamily="34" charset="0"/>
              <a:buChar char="•"/>
            </a:pPr>
            <a:r>
              <a:rPr lang="en-US" dirty="0"/>
              <a:t>Employers can be liable for damages (wage losses), interest, liquidated damages, reinstatement, attorney fees, etc.</a:t>
            </a:r>
          </a:p>
          <a:p>
            <a:pPr marL="342900" indent="-342900">
              <a:buFont typeface="Arial" panose="020B0604020202020204" pitchFamily="34" charset="0"/>
              <a:buChar char="•"/>
            </a:pPr>
            <a:r>
              <a:rPr lang="en-US" dirty="0"/>
              <a:t>Don’t interfere or retaliate!!</a:t>
            </a:r>
            <a:endParaRPr dirty="0"/>
          </a:p>
          <a:p>
            <a:pPr marL="342900" indent="-342900">
              <a:buFont typeface="Arial" panose="020B0604020202020204" pitchFamily="34" charset="0"/>
              <a:buChar char="•"/>
            </a:pPr>
            <a:endParaRPr dirty="0"/>
          </a:p>
        </p:txBody>
      </p:sp>
      <p:sp>
        <p:nvSpPr>
          <p:cNvPr id="3" name="Title 2">
            <a:extLst>
              <a:ext uri="{FF2B5EF4-FFF2-40B4-BE49-F238E27FC236}">
                <a16:creationId xmlns:a16="http://schemas.microsoft.com/office/drawing/2014/main" id="{D4CE31A6-618C-617F-6672-037C36899B61}"/>
              </a:ext>
            </a:extLst>
          </p:cNvPr>
          <p:cNvSpPr>
            <a:spLocks noGrp="1"/>
          </p:cNvSpPr>
          <p:nvPr>
            <p:ph type="title"/>
          </p:nvPr>
        </p:nvSpPr>
        <p:spPr/>
        <p:txBody>
          <a:bodyPr/>
          <a:lstStyle/>
          <a:p>
            <a:r>
              <a:rPr lang="en-US" dirty="0"/>
              <a:t>Retaliation is prohibited</a:t>
            </a:r>
            <a:endParaRPr dirty="0"/>
          </a:p>
        </p:txBody>
      </p:sp>
    </p:spTree>
    <p:extLst>
      <p:ext uri="{BB962C8B-B14F-4D97-AF65-F5344CB8AC3E}">
        <p14:creationId xmlns:p14="http://schemas.microsoft.com/office/powerpoint/2010/main" val="2457494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Like the FMLA, being on Paid Leave does not protect an employee from job loss that would have happened anyway, such as a layoff due to lack of work.</a:t>
            </a:r>
          </a:p>
          <a:p>
            <a:endParaRPr dirty="0"/>
          </a:p>
        </p:txBody>
      </p:sp>
      <p:sp>
        <p:nvSpPr>
          <p:cNvPr id="3" name="Title 2"/>
          <p:cNvSpPr>
            <a:spLocks noGrp="1"/>
          </p:cNvSpPr>
          <p:nvPr>
            <p:ph type="title"/>
          </p:nvPr>
        </p:nvSpPr>
        <p:spPr/>
        <p:txBody>
          <a:bodyPr/>
          <a:lstStyle/>
          <a:p>
            <a:r>
              <a:t>Employee on leave entitled to no greater reinstatement rights</a:t>
            </a:r>
          </a:p>
        </p:txBody>
      </p:sp>
    </p:spTree>
    <p:extLst>
      <p:ext uri="{BB962C8B-B14F-4D97-AF65-F5344CB8AC3E}">
        <p14:creationId xmlns:p14="http://schemas.microsoft.com/office/powerpoint/2010/main" val="40066780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t>No</a:t>
            </a:r>
          </a:p>
          <a:p>
            <a:pPr marL="342900" indent="-342900">
              <a:buFont typeface="Arial" panose="020B0604020202020204" pitchFamily="34" charset="0"/>
              <a:buChar char="•"/>
            </a:pPr>
            <a:endParaRPr/>
          </a:p>
        </p:txBody>
      </p:sp>
      <p:sp>
        <p:nvSpPr>
          <p:cNvPr id="3" name="Title 2"/>
          <p:cNvSpPr>
            <a:spLocks noGrp="1"/>
          </p:cNvSpPr>
          <p:nvPr>
            <p:ph type="title"/>
          </p:nvPr>
        </p:nvSpPr>
        <p:spPr/>
        <p:txBody>
          <a:bodyPr/>
          <a:lstStyle/>
          <a:p>
            <a:r>
              <a:t>Can employees opt out?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It depends on where the work is performed.</a:t>
            </a:r>
            <a:endParaRPr lang="en-US" dirty="0"/>
          </a:p>
          <a:p>
            <a:pPr marL="342900" indent="-342900">
              <a:buFont typeface="Arial" panose="020B0604020202020204" pitchFamily="34" charset="0"/>
              <a:buChar char="•"/>
            </a:pPr>
            <a:r>
              <a:rPr dirty="0"/>
              <a:t>Remote workers are covered if they work at least 50 percent of their time from a location in Minnesota. This includes employees who work from home in Minnesota or spend some time working in other states.  </a:t>
            </a:r>
            <a:endParaRPr lang="en-US" dirty="0"/>
          </a:p>
          <a:p>
            <a:pPr marL="342900" indent="-342900">
              <a:buFont typeface="Arial" panose="020B0604020202020204" pitchFamily="34" charset="0"/>
              <a:buChar char="•"/>
            </a:pPr>
            <a:r>
              <a:rPr dirty="0"/>
              <a:t>Employees are not covered if they work more than 50 percent of their time in a different state.</a:t>
            </a:r>
          </a:p>
          <a:p>
            <a:pPr marL="342900" indent="-342900">
              <a:buFont typeface="Arial" panose="020B0604020202020204" pitchFamily="34" charset="0"/>
              <a:buChar char="•"/>
            </a:pPr>
            <a:r>
              <a:rPr dirty="0"/>
              <a:t>If an employee does not work at least 50 percent of their time in any single state</a:t>
            </a:r>
            <a:r>
              <a:rPr lang="en-US" dirty="0"/>
              <a:t>,</a:t>
            </a:r>
            <a:r>
              <a:rPr dirty="0"/>
              <a:t> they are covered if they live in Minnesota.</a:t>
            </a:r>
          </a:p>
          <a:p>
            <a:endParaRPr dirty="0"/>
          </a:p>
        </p:txBody>
      </p:sp>
      <p:sp>
        <p:nvSpPr>
          <p:cNvPr id="3" name="Title 2"/>
          <p:cNvSpPr>
            <a:spLocks noGrp="1"/>
          </p:cNvSpPr>
          <p:nvPr>
            <p:ph type="title"/>
          </p:nvPr>
        </p:nvSpPr>
        <p:spPr/>
        <p:txBody>
          <a:bodyPr/>
          <a:lstStyle/>
          <a:p>
            <a:r>
              <a:t>What about remote workers?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A8D3E-3026-9D0D-C4CB-9B234C66DF1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85CB25-BCD6-C066-57A7-F3FF1A5CF89A}"/>
              </a:ext>
            </a:extLst>
          </p:cNvPr>
          <p:cNvSpPr>
            <a:spLocks noGrp="1"/>
          </p:cNvSpPr>
          <p:nvPr>
            <p:ph idx="1"/>
          </p:nvPr>
        </p:nvSpPr>
        <p:spPr/>
        <p:txBody>
          <a:bodyPr>
            <a:normAutofit fontScale="85000" lnSpcReduction="20000"/>
          </a:bodyPr>
          <a:lstStyle/>
          <a:p>
            <a:pPr marL="342900" indent="-342900">
              <a:buFont typeface="Arial" panose="020B0604020202020204" pitchFamily="34" charset="0"/>
              <a:buChar char="•"/>
            </a:pPr>
            <a:r>
              <a:rPr lang="en-US" dirty="0"/>
              <a:t>Yes. E</a:t>
            </a:r>
            <a:r>
              <a:rPr dirty="0"/>
              <a:t>mployers can choose to provide paid leave benefits through an equivalent plan instead of through Minnesota Paid Leave. </a:t>
            </a:r>
            <a:endParaRPr lang="en-US" dirty="0"/>
          </a:p>
          <a:p>
            <a:pPr marL="342900" indent="-342900">
              <a:buFont typeface="Arial" panose="020B0604020202020204" pitchFamily="34" charset="0"/>
              <a:buChar char="•"/>
            </a:pPr>
            <a:r>
              <a:rPr lang="en-US" dirty="0"/>
              <a:t>Such a</a:t>
            </a:r>
            <a:r>
              <a:rPr dirty="0"/>
              <a:t> plan must offer benefits that are as good or better than those provided by </a:t>
            </a:r>
            <a:r>
              <a:rPr lang="en-US" dirty="0"/>
              <a:t>Minnesota Paid Leave</a:t>
            </a:r>
            <a:r>
              <a:rPr dirty="0"/>
              <a:t>.  </a:t>
            </a:r>
            <a:endParaRPr lang="en-US" dirty="0"/>
          </a:p>
          <a:p>
            <a:pPr marL="342900" indent="-342900">
              <a:buFont typeface="Arial" panose="020B0604020202020204" pitchFamily="34" charset="0"/>
              <a:buChar char="•"/>
            </a:pPr>
            <a:r>
              <a:rPr dirty="0"/>
              <a:t>A self-plan must be backed by a surety bond.</a:t>
            </a:r>
            <a:endParaRPr lang="en-US" dirty="0"/>
          </a:p>
          <a:p>
            <a:pPr marL="342900" indent="-342900">
              <a:buFont typeface="Arial" panose="020B0604020202020204" pitchFamily="34" charset="0"/>
              <a:buChar char="•"/>
            </a:pPr>
            <a:r>
              <a:rPr dirty="0"/>
              <a:t>Equivalent plans can either be purchased from an insurance carrier, or an employer can self-insure and provide coverage to their employees themselves.</a:t>
            </a:r>
            <a:endParaRPr lang="en-US" dirty="0"/>
          </a:p>
          <a:p>
            <a:pPr marL="342900" indent="-342900">
              <a:buFont typeface="Arial" panose="020B0604020202020204" pitchFamily="34" charset="0"/>
              <a:buChar char="•"/>
            </a:pPr>
            <a:r>
              <a:rPr lang="en-US" dirty="0"/>
              <a:t>Insurance companies must be certified.</a:t>
            </a:r>
          </a:p>
          <a:p>
            <a:pPr marL="342900" indent="-342900">
              <a:buFont typeface="Arial" panose="020B0604020202020204" pitchFamily="34" charset="0"/>
              <a:buChar char="•"/>
            </a:pPr>
            <a:r>
              <a:rPr dirty="0"/>
              <a:t>Equivalent plans are approved by the Minnesota Department of Employment and Economic Development (DEED) in consultation with the Minnesota Department of Commerce.</a:t>
            </a:r>
          </a:p>
          <a:p>
            <a:pPr marL="342900" indent="-342900">
              <a:buFont typeface="Arial" panose="020B0604020202020204" pitchFamily="34" charset="0"/>
              <a:buChar char="•"/>
            </a:pPr>
            <a:endParaRPr dirty="0"/>
          </a:p>
        </p:txBody>
      </p:sp>
      <p:sp>
        <p:nvSpPr>
          <p:cNvPr id="3" name="Title 2">
            <a:extLst>
              <a:ext uri="{FF2B5EF4-FFF2-40B4-BE49-F238E27FC236}">
                <a16:creationId xmlns:a16="http://schemas.microsoft.com/office/drawing/2014/main" id="{5C34BB86-56C9-137E-515E-094A70E8B0F3}"/>
              </a:ext>
            </a:extLst>
          </p:cNvPr>
          <p:cNvSpPr>
            <a:spLocks noGrp="1"/>
          </p:cNvSpPr>
          <p:nvPr>
            <p:ph type="title"/>
          </p:nvPr>
        </p:nvSpPr>
        <p:spPr/>
        <p:txBody>
          <a:bodyPr/>
          <a:lstStyle/>
          <a:p>
            <a:r>
              <a:rPr dirty="0"/>
              <a:t>Can employers offer an equivalent plan?  </a:t>
            </a:r>
          </a:p>
        </p:txBody>
      </p:sp>
    </p:spTree>
    <p:extLst>
      <p:ext uri="{BB962C8B-B14F-4D97-AF65-F5344CB8AC3E}">
        <p14:creationId xmlns:p14="http://schemas.microsoft.com/office/powerpoint/2010/main" val="27640228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42900" indent="-342900">
              <a:buFont typeface="Arial" panose="020B0604020202020204" pitchFamily="34" charset="0"/>
              <a:buChar char="•"/>
            </a:pPr>
            <a:r>
              <a:rPr lang="en-US" dirty="0"/>
              <a:t>One advantage of an insured plan could be having someone manage the plan for the employer.</a:t>
            </a:r>
            <a:endParaRPr dirty="0"/>
          </a:p>
        </p:txBody>
      </p:sp>
      <p:sp>
        <p:nvSpPr>
          <p:cNvPr id="3" name="Title 2"/>
          <p:cNvSpPr>
            <a:spLocks noGrp="1"/>
          </p:cNvSpPr>
          <p:nvPr>
            <p:ph type="title"/>
          </p:nvPr>
        </p:nvSpPr>
        <p:spPr/>
        <p:txBody>
          <a:bodyPr/>
          <a:lstStyle/>
          <a:p>
            <a:r>
              <a:rPr dirty="0"/>
              <a:t>Can employers offer an equivalent plan?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Yes.</a:t>
            </a:r>
          </a:p>
          <a:p>
            <a:endParaRPr dirty="0"/>
          </a:p>
        </p:txBody>
      </p:sp>
      <p:sp>
        <p:nvSpPr>
          <p:cNvPr id="3" name="Title 2"/>
          <p:cNvSpPr>
            <a:spLocks noGrp="1"/>
          </p:cNvSpPr>
          <p:nvPr>
            <p:ph type="title"/>
          </p:nvPr>
        </p:nvSpPr>
        <p:spPr/>
        <p:txBody>
          <a:bodyPr/>
          <a:lstStyle/>
          <a:p>
            <a:r>
              <a:t>Are paid leave benefits taxed.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AB6E4-AABE-0E8D-05FB-AC9563CFCB5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1A216C-FF4E-CA2C-9311-0EE5AB4A6A7B}"/>
              </a:ext>
            </a:extLst>
          </p:cNvPr>
          <p:cNvSpPr>
            <a:spLocks noGrp="1"/>
          </p:cNvSpPr>
          <p:nvPr>
            <p:ph idx="1"/>
          </p:nvPr>
        </p:nvSpPr>
        <p:spPr/>
        <p:txBody>
          <a:bodyPr/>
          <a:lstStyle/>
          <a:p>
            <a:pPr marL="342900" indent="-342900">
              <a:buFont typeface="Arial" panose="020B0604020202020204" pitchFamily="34" charset="0"/>
              <a:buChar char="•"/>
            </a:pPr>
            <a:r>
              <a:rPr dirty="0"/>
              <a:t>Yes.</a:t>
            </a:r>
          </a:p>
          <a:p>
            <a:endParaRPr dirty="0"/>
          </a:p>
        </p:txBody>
      </p:sp>
      <p:sp>
        <p:nvSpPr>
          <p:cNvPr id="3" name="Title 2">
            <a:extLst>
              <a:ext uri="{FF2B5EF4-FFF2-40B4-BE49-F238E27FC236}">
                <a16:creationId xmlns:a16="http://schemas.microsoft.com/office/drawing/2014/main" id="{82A0C284-0377-1D1A-398B-6D5CD2EA23BA}"/>
              </a:ext>
            </a:extLst>
          </p:cNvPr>
          <p:cNvSpPr>
            <a:spLocks noGrp="1"/>
          </p:cNvSpPr>
          <p:nvPr>
            <p:ph type="title"/>
          </p:nvPr>
        </p:nvSpPr>
        <p:spPr/>
        <p:txBody>
          <a:bodyPr/>
          <a:lstStyle/>
          <a:p>
            <a:r>
              <a:rPr dirty="0"/>
              <a:t>Are benefits </a:t>
            </a:r>
            <a:r>
              <a:rPr lang="en-US" dirty="0"/>
              <a:t>subject to child support withholdings?</a:t>
            </a:r>
            <a:endParaRPr dirty="0"/>
          </a:p>
        </p:txBody>
      </p:sp>
    </p:spTree>
    <p:extLst>
      <p:ext uri="{BB962C8B-B14F-4D97-AF65-F5344CB8AC3E}">
        <p14:creationId xmlns:p14="http://schemas.microsoft.com/office/powerpoint/2010/main" val="3494176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t>Directly to the individual.</a:t>
            </a:r>
          </a:p>
          <a:p>
            <a:pPr marL="342900" indent="-342900">
              <a:buFont typeface="Arial" panose="020B0604020202020204" pitchFamily="34" charset="0"/>
              <a:buChar char="•"/>
            </a:pPr>
            <a:endParaRPr/>
          </a:p>
        </p:txBody>
      </p:sp>
      <p:sp>
        <p:nvSpPr>
          <p:cNvPr id="3" name="Title 2"/>
          <p:cNvSpPr>
            <a:spLocks noGrp="1"/>
          </p:cNvSpPr>
          <p:nvPr>
            <p:ph type="title"/>
          </p:nvPr>
        </p:nvSpPr>
        <p:spPr/>
        <p:txBody>
          <a:bodyPr/>
          <a:lstStyle/>
          <a:p>
            <a:r>
              <a:t>How will the benefits be paid?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5C8B3-F4AD-DF0D-8B10-F5FBCAB6DB2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71A71D-2574-6F8B-10A4-5FA7F424C611}"/>
              </a:ext>
            </a:extLst>
          </p:cNvPr>
          <p:cNvSpPr>
            <a:spLocks noGrp="1"/>
          </p:cNvSpPr>
          <p:nvPr>
            <p:ph idx="1"/>
          </p:nvPr>
        </p:nvSpPr>
        <p:spPr/>
        <p:txBody>
          <a:bodyPr>
            <a:normAutofit/>
          </a:bodyPr>
          <a:lstStyle/>
          <a:p>
            <a:pPr marL="342900" indent="-342900">
              <a:buFont typeface="Arial" panose="020B0604020202020204" pitchFamily="34" charset="0"/>
              <a:buChar char="•"/>
            </a:pPr>
            <a:r>
              <a:rPr dirty="0"/>
              <a:t>Support a military family member called to active duty</a:t>
            </a:r>
            <a:r>
              <a:rPr lang="en-US" dirty="0"/>
              <a:t>.</a:t>
            </a:r>
            <a:endParaRPr dirty="0"/>
          </a:p>
          <a:p>
            <a:pPr marL="342900" indent="-342900">
              <a:buFont typeface="Arial" panose="020B0604020202020204" pitchFamily="34" charset="0"/>
              <a:buChar char="•"/>
            </a:pPr>
            <a:r>
              <a:rPr dirty="0"/>
              <a:t>Respond to certain personal safety issues such as domestic violence, sexual assault, stalking, or similar issues.</a:t>
            </a:r>
          </a:p>
          <a:p>
            <a:pPr marL="342900" indent="-342900">
              <a:buFont typeface="Arial" panose="020B0604020202020204" pitchFamily="34" charset="0"/>
              <a:buChar char="•"/>
            </a:pPr>
            <a:r>
              <a:rPr dirty="0"/>
              <a:t>Employees can take both types of leave in the same </a:t>
            </a:r>
            <a:r>
              <a:rPr lang="en-US" dirty="0"/>
              <a:t>year but</a:t>
            </a:r>
            <a:r>
              <a:rPr dirty="0"/>
              <a:t> cannot exceed 20 weeks total within a benefit year.</a:t>
            </a:r>
          </a:p>
          <a:p>
            <a:endParaRPr dirty="0"/>
          </a:p>
        </p:txBody>
      </p:sp>
      <p:sp>
        <p:nvSpPr>
          <p:cNvPr id="3" name="Title 2">
            <a:extLst>
              <a:ext uri="{FF2B5EF4-FFF2-40B4-BE49-F238E27FC236}">
                <a16:creationId xmlns:a16="http://schemas.microsoft.com/office/drawing/2014/main" id="{F54B9782-4C88-916A-FAE5-FAAA8DD024E5}"/>
              </a:ext>
            </a:extLst>
          </p:cNvPr>
          <p:cNvSpPr>
            <a:spLocks noGrp="1"/>
          </p:cNvSpPr>
          <p:nvPr>
            <p:ph type="title"/>
          </p:nvPr>
        </p:nvSpPr>
        <p:spPr/>
        <p:txBody>
          <a:bodyPr/>
          <a:lstStyle/>
          <a:p>
            <a:r>
              <a:rPr dirty="0"/>
              <a:t>What is it?   </a:t>
            </a:r>
          </a:p>
        </p:txBody>
      </p:sp>
    </p:spTree>
    <p:extLst>
      <p:ext uri="{BB962C8B-B14F-4D97-AF65-F5344CB8AC3E}">
        <p14:creationId xmlns:p14="http://schemas.microsoft.com/office/powerpoint/2010/main" val="23030317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t>Yes.</a:t>
            </a:r>
          </a:p>
          <a:p>
            <a:endParaRPr/>
          </a:p>
        </p:txBody>
      </p:sp>
      <p:sp>
        <p:nvSpPr>
          <p:cNvPr id="3" name="Title 2"/>
          <p:cNvSpPr>
            <a:spLocks noGrp="1"/>
          </p:cNvSpPr>
          <p:nvPr>
            <p:ph type="title"/>
          </p:nvPr>
        </p:nvSpPr>
        <p:spPr/>
        <p:txBody>
          <a:bodyPr>
            <a:normAutofit fontScale="90000"/>
          </a:bodyPr>
          <a:lstStyle/>
          <a:p>
            <a:r>
              <a:rPr dirty="0"/>
              <a:t>Can employers choose to make up the difference between the </a:t>
            </a:r>
            <a:r>
              <a:rPr lang="en-US" dirty="0"/>
              <a:t>Paid Leave </a:t>
            </a:r>
            <a:r>
              <a:rPr dirty="0"/>
              <a:t>benefits and what the employee would have earned?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Employers can require that they run </a:t>
            </a:r>
            <a:r>
              <a:rPr lang="en-US" dirty="0"/>
              <a:t>concurrently but</a:t>
            </a:r>
            <a:r>
              <a:rPr dirty="0"/>
              <a:t> remember that the rules are different.</a:t>
            </a:r>
            <a:endParaRPr lang="en-US" dirty="0"/>
          </a:p>
          <a:p>
            <a:pPr marL="342900" indent="-342900">
              <a:buFont typeface="Arial" panose="020B0604020202020204" pitchFamily="34" charset="0"/>
              <a:buChar char="•"/>
            </a:pPr>
            <a:r>
              <a:rPr lang="en-US" dirty="0"/>
              <a:t>Employers still might have to reasonably accommodate longer leaves as required by the MHRA and ADA.</a:t>
            </a:r>
          </a:p>
          <a:p>
            <a:pPr marL="342900" indent="-342900">
              <a:buFont typeface="Arial" panose="020B0604020202020204" pitchFamily="34" charset="0"/>
              <a:buChar char="•"/>
            </a:pPr>
            <a:endParaRPr dirty="0"/>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rPr dirty="0"/>
              <a:t>What about MPL</a:t>
            </a:r>
            <a:r>
              <a:rPr lang="en-US" dirty="0"/>
              <a:t>,</a:t>
            </a:r>
            <a:r>
              <a:rPr dirty="0"/>
              <a:t> FMLA</a:t>
            </a:r>
            <a:r>
              <a:rPr lang="en-US" dirty="0"/>
              <a:t>, and ADA</a:t>
            </a:r>
            <a:r>
              <a:rPr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No, but employers can require the leaves to run concurrently.</a:t>
            </a:r>
          </a:p>
          <a:p>
            <a:endParaRPr dirty="0"/>
          </a:p>
        </p:txBody>
      </p:sp>
      <p:sp>
        <p:nvSpPr>
          <p:cNvPr id="3" name="Title 2"/>
          <p:cNvSpPr>
            <a:spLocks noGrp="1"/>
          </p:cNvSpPr>
          <p:nvPr>
            <p:ph type="title"/>
          </p:nvPr>
        </p:nvSpPr>
        <p:spPr/>
        <p:txBody>
          <a:bodyPr/>
          <a:lstStyle/>
          <a:p>
            <a:r>
              <a:t>Will it replace the MPLA?</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No, these are different programs.</a:t>
            </a:r>
          </a:p>
          <a:p>
            <a:pPr marL="342900" indent="-342900">
              <a:buFont typeface="Arial" panose="020B0604020202020204" pitchFamily="34" charset="0"/>
              <a:buChar char="•"/>
            </a:pPr>
            <a:r>
              <a:rPr lang="en-US" dirty="0"/>
              <a:t>This means employees would be able to use ESST in addition to Paid Leave unless the employers require that they run concurrently if from the same qualifying condition.</a:t>
            </a:r>
            <a:endParaRPr dirty="0"/>
          </a:p>
        </p:txBody>
      </p:sp>
      <p:sp>
        <p:nvSpPr>
          <p:cNvPr id="3" name="Title 2"/>
          <p:cNvSpPr>
            <a:spLocks noGrp="1"/>
          </p:cNvSpPr>
          <p:nvPr>
            <p:ph type="title"/>
          </p:nvPr>
        </p:nvSpPr>
        <p:spPr/>
        <p:txBody>
          <a:bodyPr/>
          <a:lstStyle/>
          <a:p>
            <a:r>
              <a:rPr dirty="0"/>
              <a:t>Is </a:t>
            </a:r>
            <a:r>
              <a:rPr lang="en-US" dirty="0"/>
              <a:t>P</a:t>
            </a:r>
            <a:r>
              <a:rPr dirty="0"/>
              <a:t>aid </a:t>
            </a:r>
            <a:r>
              <a:rPr lang="en-US" dirty="0"/>
              <a:t>L</a:t>
            </a:r>
            <a:r>
              <a:rPr dirty="0"/>
              <a:t>eave the same as ESST?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For continuous leave, the qualifying event like a serious health condition or bonding with a new child, must last for at least</a:t>
            </a:r>
            <a:r>
              <a:rPr dirty="0"/>
              <a:t> 7 consecutive days</a:t>
            </a:r>
            <a:r>
              <a:rPr lang="en-US" dirty="0"/>
              <a:t> for the benefits to be retroactive to the first day</a:t>
            </a:r>
            <a:r>
              <a:rPr dirty="0"/>
              <a:t>.</a:t>
            </a:r>
          </a:p>
          <a:p>
            <a:endParaRPr dirty="0"/>
          </a:p>
        </p:txBody>
      </p:sp>
      <p:sp>
        <p:nvSpPr>
          <p:cNvPr id="3" name="Title 2"/>
          <p:cNvSpPr>
            <a:spLocks noGrp="1"/>
          </p:cNvSpPr>
          <p:nvPr>
            <p:ph type="title"/>
          </p:nvPr>
        </p:nvSpPr>
        <p:spPr/>
        <p:txBody>
          <a:bodyPr/>
          <a:lstStyle/>
          <a:p>
            <a:r>
              <a:rPr dirty="0"/>
              <a:t>Is there a minimum threshold?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They do not qualify for Paid Leave</a:t>
            </a:r>
            <a:r>
              <a:rPr lang="en-US" dirty="0"/>
              <a:t> if receiving workers compensation or social security benefits</a:t>
            </a:r>
            <a:r>
              <a:rPr dirty="0"/>
              <a:t>.</a:t>
            </a:r>
          </a:p>
          <a:p>
            <a:endParaRPr dirty="0"/>
          </a:p>
        </p:txBody>
      </p:sp>
      <p:sp>
        <p:nvSpPr>
          <p:cNvPr id="3" name="Title 2"/>
          <p:cNvSpPr>
            <a:spLocks noGrp="1"/>
          </p:cNvSpPr>
          <p:nvPr>
            <p:ph type="title"/>
          </p:nvPr>
        </p:nvSpPr>
        <p:spPr/>
        <p:txBody>
          <a:bodyPr/>
          <a:lstStyle/>
          <a:p>
            <a:r>
              <a:t>What if the employee is on workers compensation or social security?</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62036"/>
            <a:ext cx="10439400" cy="3733927"/>
          </a:xfrm>
        </p:spPr>
        <p:txBody>
          <a:bodyPr>
            <a:normAutofit/>
          </a:bodyPr>
          <a:lstStyle/>
          <a:p>
            <a:pPr marL="342900" indent="-342900">
              <a:buFont typeface="Arial" panose="020B0604020202020204" pitchFamily="34" charset="0"/>
              <a:buChar char="•"/>
            </a:pPr>
            <a:r>
              <a:rPr lang="en-US" dirty="0"/>
              <a:t>E</a:t>
            </a:r>
            <a:r>
              <a:rPr dirty="0"/>
              <a:t>mployers are required to post </a:t>
            </a:r>
            <a:r>
              <a:rPr lang="en-US" dirty="0"/>
              <a:t>the notice developed by DEED</a:t>
            </a:r>
            <a:r>
              <a:rPr dirty="0"/>
              <a:t> in the same place as other required postings. </a:t>
            </a:r>
            <a:endParaRPr lang="en-US" dirty="0"/>
          </a:p>
          <a:p>
            <a:pPr marL="342900" indent="-342900">
              <a:buFont typeface="Arial" panose="020B0604020202020204" pitchFamily="34" charset="0"/>
              <a:buChar char="•"/>
            </a:pPr>
            <a:r>
              <a:rPr dirty="0"/>
              <a:t>Employers are required to give </a:t>
            </a:r>
            <a:r>
              <a:rPr lang="en-US" dirty="0"/>
              <a:t>individual </a:t>
            </a:r>
            <a:r>
              <a:rPr dirty="0"/>
              <a:t>notice to employees </a:t>
            </a:r>
            <a:r>
              <a:rPr lang="en-US" dirty="0"/>
              <a:t>by December 1, 2025,</a:t>
            </a:r>
            <a:r>
              <a:rPr dirty="0"/>
              <a:t> and within 30 days of </a:t>
            </a:r>
            <a:r>
              <a:rPr lang="en-US" dirty="0"/>
              <a:t>the employees start date </a:t>
            </a:r>
            <a:r>
              <a:rPr dirty="0"/>
              <a:t>after that. </a:t>
            </a:r>
            <a:endParaRPr lang="en-US" dirty="0"/>
          </a:p>
          <a:p>
            <a:pPr marL="342900" indent="-342900">
              <a:buFont typeface="Arial" panose="020B0604020202020204" pitchFamily="34" charset="0"/>
              <a:buChar char="•"/>
            </a:pPr>
            <a:r>
              <a:rPr dirty="0"/>
              <a:t>Seasonal employees must be notified they are not covered.  </a:t>
            </a:r>
            <a:endParaRPr lang="en-US" dirty="0"/>
          </a:p>
          <a:p>
            <a:pPr marL="342900" indent="-342900">
              <a:buFont typeface="Arial" panose="020B0604020202020204" pitchFamily="34" charset="0"/>
              <a:buChar char="•"/>
            </a:pPr>
            <a:endParaRPr lang="en-US" dirty="0"/>
          </a:p>
          <a:p>
            <a:pPr marL="4229100" lvl="8" indent="-342900"/>
            <a:endParaRPr lang="en-US" dirty="0"/>
          </a:p>
          <a:p>
            <a:pPr marL="4229100" lvl="8" indent="-342900"/>
            <a:r>
              <a:rPr lang="en-US" dirty="0"/>
              <a:t>Continued to next page</a:t>
            </a:r>
          </a:p>
          <a:p>
            <a:endParaRPr dirty="0"/>
          </a:p>
        </p:txBody>
      </p:sp>
      <p:sp>
        <p:nvSpPr>
          <p:cNvPr id="3" name="Title 2"/>
          <p:cNvSpPr>
            <a:spLocks noGrp="1"/>
          </p:cNvSpPr>
          <p:nvPr>
            <p:ph type="title"/>
          </p:nvPr>
        </p:nvSpPr>
        <p:spPr/>
        <p:txBody>
          <a:bodyPr>
            <a:normAutofit/>
          </a:bodyPr>
          <a:lstStyle/>
          <a:p>
            <a:r>
              <a:rPr lang="en-US" dirty="0"/>
              <a:t>Employers must give notice to employees of Paid Leave</a:t>
            </a:r>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0B48C-A95E-0E83-4972-89AD9E92F74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77542B-4171-49C8-7A8C-1E46FD0EC0B5}"/>
              </a:ext>
            </a:extLst>
          </p:cNvPr>
          <p:cNvSpPr>
            <a:spLocks noGrp="1"/>
          </p:cNvSpPr>
          <p:nvPr>
            <p:ph idx="1"/>
          </p:nvPr>
        </p:nvSpPr>
        <p:spPr>
          <a:xfrm>
            <a:off x="914400" y="1562036"/>
            <a:ext cx="10439400" cy="3733927"/>
          </a:xfrm>
        </p:spPr>
        <p:txBody>
          <a:bodyPr>
            <a:normAutofit fontScale="92500"/>
          </a:bodyPr>
          <a:lstStyle/>
          <a:p>
            <a:r>
              <a:rPr dirty="0"/>
              <a:t> </a:t>
            </a:r>
            <a:endParaRPr lang="en-US" dirty="0"/>
          </a:p>
          <a:p>
            <a:pPr marL="342900" indent="-342900">
              <a:buFont typeface="Arial" panose="020B0604020202020204" pitchFamily="34" charset="0"/>
              <a:buChar char="•"/>
            </a:pPr>
            <a:r>
              <a:rPr lang="en-US" dirty="0"/>
              <a:t>Notice may be electronic or paper, but the employer must be able to prove it was given.  </a:t>
            </a:r>
          </a:p>
          <a:p>
            <a:pPr marL="342900" indent="-342900">
              <a:buFont typeface="Arial" panose="020B0604020202020204" pitchFamily="34" charset="0"/>
              <a:buChar char="•"/>
            </a:pPr>
            <a:r>
              <a:rPr lang="en-US" dirty="0"/>
              <a:t>Employers can be fined for not giving notice. </a:t>
            </a:r>
          </a:p>
          <a:p>
            <a:pPr marL="342900" indent="-342900">
              <a:buFont typeface="Arial" panose="020B0604020202020204" pitchFamily="34" charset="0"/>
              <a:buChar char="•"/>
            </a:pPr>
            <a:r>
              <a:rPr lang="en-US" dirty="0"/>
              <a:t>If posted electronically, the employer must have an employer owned computer and printer available to employees for access during all working hours.</a:t>
            </a:r>
          </a:p>
          <a:p>
            <a:pPr marL="342900" indent="-342900">
              <a:buFont typeface="Arial" panose="020B0604020202020204" pitchFamily="34" charset="0"/>
              <a:buChar char="•"/>
            </a:pPr>
            <a:endParaRPr lang="en-US" dirty="0"/>
          </a:p>
          <a:p>
            <a:pPr marL="4229100" lvl="8" indent="-342900"/>
            <a:endParaRPr lang="en-US" dirty="0"/>
          </a:p>
          <a:p>
            <a:pPr marL="4229100" lvl="8" indent="-342900"/>
            <a:r>
              <a:rPr lang="en-US" dirty="0"/>
              <a:t>Continued to next page</a:t>
            </a:r>
          </a:p>
          <a:p>
            <a:endParaRPr dirty="0"/>
          </a:p>
        </p:txBody>
      </p:sp>
      <p:sp>
        <p:nvSpPr>
          <p:cNvPr id="3" name="Title 2">
            <a:extLst>
              <a:ext uri="{FF2B5EF4-FFF2-40B4-BE49-F238E27FC236}">
                <a16:creationId xmlns:a16="http://schemas.microsoft.com/office/drawing/2014/main" id="{F6D035A3-7B24-8CD1-FE17-74C35D6AD0BF}"/>
              </a:ext>
            </a:extLst>
          </p:cNvPr>
          <p:cNvSpPr>
            <a:spLocks noGrp="1"/>
          </p:cNvSpPr>
          <p:nvPr>
            <p:ph type="title"/>
          </p:nvPr>
        </p:nvSpPr>
        <p:spPr/>
        <p:txBody>
          <a:bodyPr>
            <a:normAutofit/>
          </a:bodyPr>
          <a:lstStyle/>
          <a:p>
            <a:r>
              <a:rPr lang="en-US" dirty="0"/>
              <a:t>Employers must give notice to employees of Paid Leave</a:t>
            </a:r>
            <a:endParaRPr dirty="0"/>
          </a:p>
        </p:txBody>
      </p:sp>
    </p:spTree>
    <p:extLst>
      <p:ext uri="{BB962C8B-B14F-4D97-AF65-F5344CB8AC3E}">
        <p14:creationId xmlns:p14="http://schemas.microsoft.com/office/powerpoint/2010/main" val="21733198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Yes, although this is not set out in the statute.</a:t>
            </a:r>
            <a:endParaRPr lang="en-US" dirty="0"/>
          </a:p>
          <a:p>
            <a:pPr marL="342900" indent="-342900">
              <a:buFont typeface="Arial" panose="020B0604020202020204" pitchFamily="34" charset="0"/>
              <a:buChar char="•"/>
            </a:pPr>
            <a:r>
              <a:rPr lang="en-US" dirty="0"/>
              <a:t>For example, employers should clearly set out that other leaves run concurrently if that is the intent.</a:t>
            </a:r>
            <a:endParaRPr dirty="0"/>
          </a:p>
          <a:p>
            <a:endParaRPr dirty="0"/>
          </a:p>
        </p:txBody>
      </p:sp>
      <p:sp>
        <p:nvSpPr>
          <p:cNvPr id="3" name="Title 2"/>
          <p:cNvSpPr>
            <a:spLocks noGrp="1"/>
          </p:cNvSpPr>
          <p:nvPr>
            <p:ph type="title"/>
          </p:nvPr>
        </p:nvSpPr>
        <p:spPr/>
        <p:txBody>
          <a:bodyPr/>
          <a:lstStyle/>
          <a:p>
            <a:r>
              <a:rPr dirty="0"/>
              <a:t>Should </a:t>
            </a:r>
            <a:r>
              <a:rPr lang="en-US" dirty="0"/>
              <a:t>employers insert Paid Leave policies</a:t>
            </a:r>
            <a:r>
              <a:rPr dirty="0"/>
              <a:t> in employee handbooks?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E4B9FA7-1289-73D0-4BAB-D19AC2B2E37E}"/>
              </a:ext>
            </a:extLst>
          </p:cNvPr>
          <p:cNvSpPr>
            <a:spLocks noGrp="1" noChangeArrowheads="1"/>
          </p:cNvSpPr>
          <p:nvPr>
            <p:ph type="title"/>
          </p:nvPr>
        </p:nvSpPr>
        <p:spPr/>
        <p:txBody>
          <a:bodyPr/>
          <a:lstStyle/>
          <a:p>
            <a:pPr algn="ctr" eaLnBrk="1" hangingPunct="1"/>
            <a:r>
              <a:rPr lang="en-US" altLang="en-US" dirty="0"/>
              <a:t>Any Questions? </a:t>
            </a:r>
          </a:p>
        </p:txBody>
      </p:sp>
      <p:sp>
        <p:nvSpPr>
          <p:cNvPr id="43011" name="Rectangle 3">
            <a:extLst>
              <a:ext uri="{FF2B5EF4-FFF2-40B4-BE49-F238E27FC236}">
                <a16:creationId xmlns:a16="http://schemas.microsoft.com/office/drawing/2014/main" id="{2B9BC33A-5782-741F-03DA-84A4F7FF8CB4}"/>
              </a:ext>
            </a:extLst>
          </p:cNvPr>
          <p:cNvSpPr>
            <a:spLocks noGrp="1" noChangeArrowheads="1"/>
          </p:cNvSpPr>
          <p:nvPr>
            <p:ph type="body" idx="1"/>
          </p:nvPr>
        </p:nvSpPr>
        <p:spPr>
          <a:xfrm>
            <a:off x="2209800" y="2895600"/>
            <a:ext cx="7772400" cy="3276600"/>
          </a:xfrm>
        </p:spPr>
        <p:txBody>
          <a:bodyPr/>
          <a:lstStyle/>
          <a:p>
            <a:pPr algn="ctr" eaLnBrk="1" hangingPunct="1">
              <a:buFont typeface="Wingdings" panose="05000000000000000000" pitchFamily="2" charset="2"/>
              <a:buNone/>
            </a:pPr>
            <a:r>
              <a:rPr lang="en-US" altLang="en-US"/>
              <a:t>Gregory J. Griffiths</a:t>
            </a:r>
          </a:p>
          <a:p>
            <a:pPr algn="ctr" eaLnBrk="1" hangingPunct="1">
              <a:buFont typeface="Wingdings" panose="05000000000000000000" pitchFamily="2" charset="2"/>
              <a:buNone/>
            </a:pPr>
            <a:r>
              <a:rPr lang="en-US" altLang="en-US"/>
              <a:t>Dunlap &amp; Seeger, P.A.</a:t>
            </a:r>
          </a:p>
          <a:p>
            <a:pPr algn="ctr" eaLnBrk="1" hangingPunct="1">
              <a:buFont typeface="Wingdings" panose="05000000000000000000" pitchFamily="2" charset="2"/>
              <a:buNone/>
            </a:pPr>
            <a:r>
              <a:rPr lang="en-US" altLang="en-US"/>
              <a:t>(507) 288-9111</a:t>
            </a:r>
          </a:p>
          <a:p>
            <a:pPr algn="ctr" eaLnBrk="1" hangingPunct="1">
              <a:buFont typeface="Wingdings" panose="05000000000000000000" pitchFamily="2" charset="2"/>
              <a:buNone/>
            </a:pPr>
            <a:r>
              <a:rPr lang="en-US" altLang="en-US"/>
              <a:t>www.dunlaplaw.com</a:t>
            </a:r>
          </a:p>
        </p:txBody>
      </p:sp>
    </p:spTree>
    <p:extLst>
      <p:ext uri="{BB962C8B-B14F-4D97-AF65-F5344CB8AC3E}">
        <p14:creationId xmlns:p14="http://schemas.microsoft.com/office/powerpoint/2010/main" val="837205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dirty="0"/>
              <a:t>Spouse or partner</a:t>
            </a:r>
          </a:p>
          <a:p>
            <a:pPr marL="342900" indent="-342900">
              <a:buFont typeface="Arial" panose="020B0604020202020204" pitchFamily="34" charset="0"/>
              <a:buChar char="•"/>
            </a:pPr>
            <a:r>
              <a:rPr dirty="0"/>
              <a:t>Child (including biological, adopted, step, or foster children, or a child you raise even if you are not legally related)</a:t>
            </a:r>
          </a:p>
          <a:p>
            <a:pPr marL="342900" indent="-342900">
              <a:buFont typeface="Arial" panose="020B0604020202020204" pitchFamily="34" charset="0"/>
              <a:buChar char="•"/>
            </a:pPr>
            <a:r>
              <a:rPr dirty="0"/>
              <a:t>Parent or person who raised you</a:t>
            </a:r>
          </a:p>
          <a:p>
            <a:pPr marL="342900" indent="-342900">
              <a:buFont typeface="Arial" panose="020B0604020202020204" pitchFamily="34" charset="0"/>
              <a:buChar char="•"/>
            </a:pPr>
            <a:r>
              <a:rPr dirty="0"/>
              <a:t>Sibling</a:t>
            </a:r>
          </a:p>
          <a:p>
            <a:pPr marL="342900" indent="-342900">
              <a:buFont typeface="Arial" panose="020B0604020202020204" pitchFamily="34" charset="0"/>
              <a:buChar char="•"/>
            </a:pPr>
            <a:r>
              <a:rPr dirty="0"/>
              <a:t>Grandchild or grandparent</a:t>
            </a:r>
          </a:p>
          <a:p>
            <a:pPr marL="342900" indent="-342900">
              <a:buFont typeface="Arial" panose="020B0604020202020204" pitchFamily="34" charset="0"/>
              <a:buChar char="•"/>
            </a:pPr>
            <a:r>
              <a:rPr dirty="0"/>
              <a:t>In-laws (including son, daughter, father, or mother)</a:t>
            </a:r>
          </a:p>
          <a:p>
            <a:pPr marL="342900" indent="-342900">
              <a:buFont typeface="Arial" panose="020B0604020202020204" pitchFamily="34" charset="0"/>
              <a:buChar char="•"/>
            </a:pPr>
            <a:r>
              <a:rPr dirty="0"/>
              <a:t>Anyone close to you who depends on you like family, even if not related by blood</a:t>
            </a:r>
            <a:r>
              <a:rPr lang="en-US" dirty="0"/>
              <a:t>.</a:t>
            </a:r>
            <a:endParaRPr dirty="0"/>
          </a:p>
          <a:p>
            <a:endParaRPr dirty="0"/>
          </a:p>
        </p:txBody>
      </p:sp>
      <p:sp>
        <p:nvSpPr>
          <p:cNvPr id="3" name="Title 2"/>
          <p:cNvSpPr>
            <a:spLocks noGrp="1"/>
          </p:cNvSpPr>
          <p:nvPr>
            <p:ph type="title"/>
          </p:nvPr>
        </p:nvSpPr>
        <p:spPr/>
        <p:txBody>
          <a:bodyPr/>
          <a:lstStyle/>
          <a:p>
            <a:r>
              <a:t>Who is a family member?</a:t>
            </a:r>
          </a:p>
        </p:txBody>
      </p:sp>
    </p:spTree>
    <p:extLst>
      <p:ext uri="{BB962C8B-B14F-4D97-AF65-F5344CB8AC3E}">
        <p14:creationId xmlns:p14="http://schemas.microsoft.com/office/powerpoint/2010/main" val="2838297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It does not matter where the family member who needs care lives</a:t>
            </a:r>
            <a:r>
              <a:rPr lang="en-US" dirty="0"/>
              <a:t>, even outside MN or the country</a:t>
            </a:r>
            <a:r>
              <a:rPr dirty="0"/>
              <a:t>.</a:t>
            </a:r>
          </a:p>
          <a:p>
            <a:pPr marL="342900" indent="-342900">
              <a:buFont typeface="Arial" panose="020B0604020202020204" pitchFamily="34" charset="0"/>
              <a:buChar char="•"/>
            </a:pPr>
            <a:endParaRPr dirty="0"/>
          </a:p>
        </p:txBody>
      </p:sp>
      <p:sp>
        <p:nvSpPr>
          <p:cNvPr id="3" name="Title 2"/>
          <p:cNvSpPr>
            <a:spLocks noGrp="1"/>
          </p:cNvSpPr>
          <p:nvPr>
            <p:ph type="title"/>
          </p:nvPr>
        </p:nvSpPr>
        <p:spPr/>
        <p:txBody>
          <a:bodyPr/>
          <a:lstStyle/>
          <a:p>
            <a:r>
              <a:t>What if the family member lives out of state?</a:t>
            </a:r>
          </a:p>
        </p:txBody>
      </p:sp>
    </p:spTree>
    <p:extLst>
      <p:ext uri="{BB962C8B-B14F-4D97-AF65-F5344CB8AC3E}">
        <p14:creationId xmlns:p14="http://schemas.microsoft.com/office/powerpoint/2010/main" val="5517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dirty="0"/>
              <a:t>All Minnesota employers</a:t>
            </a:r>
            <a:r>
              <a:rPr lang="en-US" dirty="0"/>
              <a:t> except tribal nations and the federal government</a:t>
            </a:r>
            <a:r>
              <a:rPr dirty="0"/>
              <a:t>.</a:t>
            </a:r>
            <a:endParaRPr lang="en-US" dirty="0"/>
          </a:p>
          <a:p>
            <a:pPr marL="342900" indent="-342900">
              <a:buFont typeface="Arial" panose="020B0604020202020204" pitchFamily="34" charset="0"/>
              <a:buChar char="•"/>
            </a:pPr>
            <a:r>
              <a:rPr lang="en-US" dirty="0"/>
              <a:t>No exception for small employers.</a:t>
            </a:r>
          </a:p>
          <a:p>
            <a:pPr marL="342900" indent="-342900">
              <a:buFont typeface="Arial" panose="020B0604020202020204" pitchFamily="34" charset="0"/>
              <a:buChar char="•"/>
            </a:pPr>
            <a:r>
              <a:rPr lang="en-US" dirty="0"/>
              <a:t>Small businesses with 30 or fewer employees may be eligible for small business assistance funding to hire temporary workers of to increase the pay of existing workers wages.</a:t>
            </a:r>
            <a:endParaRPr dirty="0"/>
          </a:p>
          <a:p>
            <a:endParaRPr dirty="0"/>
          </a:p>
        </p:txBody>
      </p:sp>
      <p:sp>
        <p:nvSpPr>
          <p:cNvPr id="3" name="Title 2"/>
          <p:cNvSpPr>
            <a:spLocks noGrp="1"/>
          </p:cNvSpPr>
          <p:nvPr>
            <p:ph type="title"/>
          </p:nvPr>
        </p:nvSpPr>
        <p:spPr/>
        <p:txBody>
          <a:bodyPr/>
          <a:lstStyle/>
          <a:p>
            <a:r>
              <a:t>Who is required to participate?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The self-employed and independent contractors </a:t>
            </a:r>
            <a:r>
              <a:rPr dirty="0"/>
              <a:t>are not covered unless they participate on their own. </a:t>
            </a:r>
            <a:endParaRPr lang="en-US" dirty="0"/>
          </a:p>
          <a:p>
            <a:pPr marL="342900" indent="-342900">
              <a:buFont typeface="Arial" panose="020B0604020202020204" pitchFamily="34" charset="0"/>
              <a:buChar char="•"/>
            </a:pPr>
            <a:r>
              <a:rPr dirty="0"/>
              <a:t>If they elect in, they pay premiums once a year and commit to coverage for 2 years, or until they opt out.</a:t>
            </a:r>
          </a:p>
          <a:p>
            <a:endParaRPr dirty="0"/>
          </a:p>
        </p:txBody>
      </p:sp>
      <p:sp>
        <p:nvSpPr>
          <p:cNvPr id="3" name="Title 2"/>
          <p:cNvSpPr>
            <a:spLocks noGrp="1"/>
          </p:cNvSpPr>
          <p:nvPr>
            <p:ph type="title"/>
          </p:nvPr>
        </p:nvSpPr>
        <p:spPr/>
        <p:txBody>
          <a:bodyPr/>
          <a:lstStyle/>
          <a:p>
            <a:r>
              <a:t>What about the self-employed and independent contractors?</a:t>
            </a:r>
          </a:p>
        </p:txBody>
      </p:sp>
    </p:spTree>
  </p:cSld>
  <p:clrMapOvr>
    <a:masterClrMapping/>
  </p:clrMapOvr>
</p:sld>
</file>

<file path=ppt/theme/theme1.xml><?xml version="1.0" encoding="utf-8"?>
<a:theme xmlns:a="http://schemas.openxmlformats.org/drawingml/2006/main" name="Office Theme">
  <a:themeElements>
    <a:clrScheme name="Dunlap Colors">
      <a:dk1>
        <a:srgbClr val="000000"/>
      </a:dk1>
      <a:lt1>
        <a:srgbClr val="FFFFFF"/>
      </a:lt1>
      <a:dk2>
        <a:srgbClr val="000000"/>
      </a:dk2>
      <a:lt2>
        <a:srgbClr val="E7E6E6"/>
      </a:lt2>
      <a:accent1>
        <a:srgbClr val="8F734F"/>
      </a:accent1>
      <a:accent2>
        <a:srgbClr val="660000"/>
      </a:accent2>
      <a:accent3>
        <a:srgbClr val="A5A5A5"/>
      </a:accent3>
      <a:accent4>
        <a:srgbClr val="FFC000"/>
      </a:accent4>
      <a:accent5>
        <a:srgbClr val="4472C4"/>
      </a:accent5>
      <a:accent6>
        <a:srgbClr val="70AD47"/>
      </a:accent6>
      <a:hlink>
        <a:srgbClr val="8F734F"/>
      </a:hlink>
      <a:folHlink>
        <a:srgbClr val="8F734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F001662C6DA44EAC2408B6FA4CB773" ma:contentTypeVersion="2" ma:contentTypeDescription="Create a new document." ma:contentTypeScope="" ma:versionID="24edc433c7ddfaefa5a60d3a1dc5b903">
  <xsd:schema xmlns:xsd="http://www.w3.org/2001/XMLSchema" xmlns:xs="http://www.w3.org/2001/XMLSchema" xmlns:p="http://schemas.microsoft.com/office/2006/metadata/properties" xmlns:ns3="1ced665b-d5d8-4287-9638-b9efa9c4a35c" targetNamespace="http://schemas.microsoft.com/office/2006/metadata/properties" ma:root="true" ma:fieldsID="75352d255987a13f41f42da88782065d" ns3:_="">
    <xsd:import namespace="1ced665b-d5d8-4287-9638-b9efa9c4a35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ed665b-d5d8-4287-9638-b9efa9c4a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A19F2C-5987-4CB4-95DC-DF85F9370CF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007EB4F-0E43-469F-92F7-473BD54FE951}">
  <ds:schemaRefs>
    <ds:schemaRef ds:uri="http://schemas.microsoft.com/sharepoint/v3/contenttype/forms"/>
  </ds:schemaRefs>
</ds:datastoreItem>
</file>

<file path=customXml/itemProps3.xml><?xml version="1.0" encoding="utf-8"?>
<ds:datastoreItem xmlns:ds="http://schemas.openxmlformats.org/officeDocument/2006/customXml" ds:itemID="{97C45606-5BD3-42F0-B705-03E133217C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ed665b-d5d8-4287-9638-b9efa9c4a3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3033</TotalTime>
  <Words>2774</Words>
  <Application>Microsoft Office PowerPoint</Application>
  <PresentationFormat>Widescreen</PresentationFormat>
  <Paragraphs>207</Paragraphs>
  <Slides>59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Calibri</vt:lpstr>
      <vt:lpstr>Segoe UI</vt:lpstr>
      <vt:lpstr>Wingdings</vt:lpstr>
      <vt:lpstr>Office Theme</vt:lpstr>
      <vt:lpstr>Minnesota paid leave </vt:lpstr>
      <vt:lpstr>Minnesota Paid Leave</vt:lpstr>
      <vt:lpstr>When does it start?</vt:lpstr>
      <vt:lpstr>What is it?   </vt:lpstr>
      <vt:lpstr>What is it?   </vt:lpstr>
      <vt:lpstr>Who is a family member?</vt:lpstr>
      <vt:lpstr>What if the family member lives out of state?</vt:lpstr>
      <vt:lpstr>Who is required to participate?</vt:lpstr>
      <vt:lpstr>What about the self-employed and independent contractors?</vt:lpstr>
      <vt:lpstr>What about undocumented workers?</vt:lpstr>
      <vt:lpstr>PowerPoint Presentation</vt:lpstr>
      <vt:lpstr>What about part-time employees?</vt:lpstr>
      <vt:lpstr>What about municipalities and local government?</vt:lpstr>
      <vt:lpstr>What if the employer is not covered by MN UI?</vt:lpstr>
      <vt:lpstr>How is it funded?</vt:lpstr>
      <vt:lpstr>Who pays the premium?</vt:lpstr>
      <vt:lpstr>How is the premium set?</vt:lpstr>
      <vt:lpstr>Is there a small employer premium?</vt:lpstr>
      <vt:lpstr>Leave administration</vt:lpstr>
      <vt:lpstr>How much is paid to employees?</vt:lpstr>
      <vt:lpstr>How do employees apply?</vt:lpstr>
      <vt:lpstr>What kind of documentation will be needed?  </vt:lpstr>
      <vt:lpstr>What kind of documentation will be needed?  </vt:lpstr>
      <vt:lpstr>30-day notice to the employer is required if the need for Paid Leave is foreseeable</vt:lpstr>
      <vt:lpstr>Can employers object?</vt:lpstr>
      <vt:lpstr>Is there an undue hardship exception?</vt:lpstr>
      <vt:lpstr>Is there a limit on how many employees may be on leave at the same time?</vt:lpstr>
      <vt:lpstr>Is there a waiting period?</vt:lpstr>
      <vt:lpstr>Is there a qualifying period like the FMLA?</vt:lpstr>
      <vt:lpstr>Can employees get PTO/sick leave and Paid Leave?</vt:lpstr>
      <vt:lpstr>What about insured short-term disability?</vt:lpstr>
      <vt:lpstr>What is the impact on other leaves?</vt:lpstr>
      <vt:lpstr>What is the impact on other leaves?</vt:lpstr>
      <vt:lpstr>What is the benefit year?</vt:lpstr>
      <vt:lpstr>Can the leave be split up throughout the year?  </vt:lpstr>
      <vt:lpstr>Can the leave be split up throughout the year?  </vt:lpstr>
      <vt:lpstr>Can an employee take bonding leave in 2026 for a child born in 2025?</vt:lpstr>
      <vt:lpstr>What about intermittent leave?</vt:lpstr>
      <vt:lpstr>What about intermittent leave increments?</vt:lpstr>
      <vt:lpstr>Is it job protected?</vt:lpstr>
      <vt:lpstr>Retaliation is prohibited</vt:lpstr>
      <vt:lpstr>Employee on leave entitled to no greater reinstatement rights</vt:lpstr>
      <vt:lpstr>Can employees opt out?</vt:lpstr>
      <vt:lpstr>What about remote workers?</vt:lpstr>
      <vt:lpstr>Can employers offer an equivalent plan?  </vt:lpstr>
      <vt:lpstr>Can employers offer an equivalent plan?  </vt:lpstr>
      <vt:lpstr>Are paid leave benefits taxed.</vt:lpstr>
      <vt:lpstr>Are benefits subject to child support withholdings?</vt:lpstr>
      <vt:lpstr>How will the benefits be paid?</vt:lpstr>
      <vt:lpstr>Can employers choose to make up the difference between the Paid Leave benefits and what the employee would have earned?</vt:lpstr>
      <vt:lpstr>What about MPL, FMLA, and ADA?</vt:lpstr>
      <vt:lpstr>Will it replace the MPLA?</vt:lpstr>
      <vt:lpstr>Is Paid Leave the same as ESST?</vt:lpstr>
      <vt:lpstr>Is there a minimum threshold?</vt:lpstr>
      <vt:lpstr>What if the employee is on workers compensation or social security?</vt:lpstr>
      <vt:lpstr>Employers must give notice to employees of Paid Leave</vt:lpstr>
      <vt:lpstr>Employers must give notice to employees of Paid Leave</vt:lpstr>
      <vt:lpstr>Should employers insert Paid Leave policies in employee handbooks?</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Hailey Hines</dc:creator>
  <cp:lastModifiedBy>Griffiths, Greg</cp:lastModifiedBy>
  <cp:revision>113</cp:revision>
  <cp:lastPrinted>2016-09-06T17:28:59Z</cp:lastPrinted>
  <dcterms:created xsi:type="dcterms:W3CDTF">2016-08-31T16:29:33Z</dcterms:created>
  <dcterms:modified xsi:type="dcterms:W3CDTF">2025-07-16T15:31:06Z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0x0101000BF001662C6DA44EAC2408B6FA4CB773</vt:lpwstr>
  </property>
</Properties>
</file>